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56.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6"/>
  </p:handoutMasterIdLst>
  <p:sldIdLst>
    <p:sldId id="1306" r:id="rId3"/>
    <p:sldId id="1738" r:id="rId5"/>
    <p:sldId id="1739" r:id="rId6"/>
    <p:sldId id="1740" r:id="rId7"/>
    <p:sldId id="1741" r:id="rId8"/>
    <p:sldId id="1742" r:id="rId9"/>
    <p:sldId id="1743" r:id="rId10"/>
    <p:sldId id="1744" r:id="rId11"/>
    <p:sldId id="1745" r:id="rId12"/>
    <p:sldId id="1746" r:id="rId13"/>
    <p:sldId id="1747" r:id="rId14"/>
    <p:sldId id="1748" r:id="rId15"/>
    <p:sldId id="1749" r:id="rId16"/>
    <p:sldId id="1750" r:id="rId17"/>
    <p:sldId id="1751" r:id="rId18"/>
    <p:sldId id="1752" r:id="rId19"/>
    <p:sldId id="1753" r:id="rId20"/>
    <p:sldId id="1754" r:id="rId21"/>
    <p:sldId id="1755" r:id="rId22"/>
    <p:sldId id="1756" r:id="rId23"/>
    <p:sldId id="1757" r:id="rId24"/>
    <p:sldId id="1758" r:id="rId25"/>
    <p:sldId id="1759" r:id="rId26"/>
    <p:sldId id="1760" r:id="rId27"/>
    <p:sldId id="1761" r:id="rId28"/>
    <p:sldId id="1762" r:id="rId29"/>
    <p:sldId id="1763" r:id="rId30"/>
    <p:sldId id="1764" r:id="rId31"/>
    <p:sldId id="1765" r:id="rId32"/>
    <p:sldId id="1766" r:id="rId33"/>
    <p:sldId id="1767" r:id="rId34"/>
    <p:sldId id="1768" r:id="rId35"/>
    <p:sldId id="1769" r:id="rId36"/>
    <p:sldId id="1770" r:id="rId37"/>
    <p:sldId id="1771" r:id="rId38"/>
    <p:sldId id="1772" r:id="rId39"/>
    <p:sldId id="1773" r:id="rId40"/>
    <p:sldId id="1774" r:id="rId41"/>
    <p:sldId id="1775" r:id="rId42"/>
    <p:sldId id="1776" r:id="rId43"/>
    <p:sldId id="1777" r:id="rId44"/>
    <p:sldId id="1778" r:id="rId45"/>
    <p:sldId id="1779" r:id="rId46"/>
    <p:sldId id="1780" r:id="rId47"/>
    <p:sldId id="1781" r:id="rId48"/>
    <p:sldId id="1782" r:id="rId49"/>
    <p:sldId id="1783" r:id="rId50"/>
    <p:sldId id="1784" r:id="rId51"/>
    <p:sldId id="1785" r:id="rId52"/>
    <p:sldId id="1786" r:id="rId53"/>
    <p:sldId id="1787" r:id="rId54"/>
    <p:sldId id="1627" r:id="rId55"/>
  </p:sldIdLst>
  <p:sldSz cx="12192000" cy="6858000"/>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0封面" id="{75bfd2e7-33df-4d30-9427-7f6496c416dd}">
          <p14:sldIdLst>
            <p14:sldId id="1306"/>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62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zhouj" initials="z" lastIdx="12" clrIdx="1"/>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F2B"/>
    <a:srgbClr val="ED7D31"/>
    <a:srgbClr val="EE8C51"/>
    <a:srgbClr val="1020FC"/>
    <a:srgbClr val="CAC9C8"/>
    <a:srgbClr val="2D4E98"/>
    <a:srgbClr val="404040"/>
    <a:srgbClr val="3C5CE8"/>
    <a:srgbClr val="141FF1"/>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9" d="100"/>
          <a:sy n="99" d="100"/>
        </p:scale>
        <p:origin x="108" y="270"/>
      </p:cViewPr>
      <p:guideLst>
        <p:guide orient="horz" pos="1924"/>
        <p:guide pos="396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tags" Target="tags/tag67.xml"/><Relationship Id="rId60" Type="http://schemas.openxmlformats.org/officeDocument/2006/relationships/commentAuthors" Target="commentAuthors.xml"/><Relationship Id="rId6" Type="http://schemas.openxmlformats.org/officeDocument/2006/relationships/slide" Target="slides/slide3.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handoutMaster" Target="handoutMasters/handoutMaster1.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6AC97-A1B1-474E-8A2F-BAB73FA6760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E816E-D852-494B-97A2-E9CF5513F4E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社会的焦虑</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fontAlgn="auto">
              <a:lnSpc>
                <a:spcPct val="150000"/>
              </a:lnSpc>
            </a:pPr>
            <a:r>
              <a:rPr lang="zh-CN" altLang="en-US" b="1">
                <a:solidFill>
                  <a:schemeClr val="lt1"/>
                </a:solidFill>
                <a:latin typeface="微软雅黑" panose="020B0503020204020204" charset="-122"/>
                <a:ea typeface="微软雅黑" panose="020B0503020204020204" charset="-122"/>
                <a:sym typeface="+mn-ea"/>
              </a:rPr>
              <a:t>这些社会现象都指向两拖</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D8420A-85FE-4D57-B1A6-28F6E73382EF}"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ts val="3000"/>
              </a:lnSpc>
            </a:pPr>
            <a:r>
              <a:rPr lang="zh-CN" b="1" dirty="0">
                <a:solidFill>
                  <a:schemeClr val="bg1"/>
                </a:solidFill>
                <a:latin typeface="微软雅黑" panose="020B0503020204020204" charset="-122"/>
                <a:ea typeface="微软雅黑" panose="020B0503020204020204" charset="-122"/>
                <a:sym typeface="+mn-ea"/>
              </a:rPr>
              <a:t>不存在两拖的社会，将是经济活跃的社会。</a:t>
            </a:r>
            <a:r>
              <a:rPr lang="zh-CN" altLang="en-US">
                <a:latin typeface="微软雅黑" panose="020B0503020204020204" charset="-122"/>
                <a:ea typeface="微软雅黑" panose="020B0503020204020204" charset="-122"/>
                <a:cs typeface="微软雅黑" panose="020B0503020204020204" charset="-122"/>
                <a:sym typeface="+mn-ea"/>
              </a:rPr>
              <a:t>甲方及时给乙方钱，乙方及时给供应商钱，供应商给下游钱，百姓有钱买车买房旅游看电影，农民工子女上学有保障！</a:t>
            </a:r>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a:r>
              <a:rPr lang="zh-CN" b="1" dirty="0">
                <a:solidFill>
                  <a:schemeClr val="bg1"/>
                </a:solidFill>
                <a:latin typeface="微软雅黑" panose="020B0503020204020204" charset="-122"/>
                <a:ea typeface="微软雅黑" panose="020B0503020204020204" charset="-122"/>
                <a:sym typeface="+mn-ea"/>
              </a:rPr>
              <a:t>工程投资款加速流动，</a:t>
            </a:r>
            <a:r>
              <a:rPr lang="en-US" altLang="zh-CN" b="1" dirty="0">
                <a:solidFill>
                  <a:schemeClr val="bg1"/>
                </a:solidFill>
                <a:latin typeface="微软雅黑" panose="020B0503020204020204" charset="-122"/>
                <a:ea typeface="微软雅黑" panose="020B0503020204020204" charset="-122"/>
                <a:sym typeface="+mn-ea"/>
              </a:rPr>
              <a:t>GDP</a:t>
            </a:r>
            <a:r>
              <a:rPr lang="zh-CN" altLang="en-US" b="1" dirty="0">
                <a:solidFill>
                  <a:schemeClr val="bg1"/>
                </a:solidFill>
                <a:latin typeface="微软雅黑" panose="020B0503020204020204" charset="-122"/>
                <a:ea typeface="微软雅黑" panose="020B0503020204020204" charset="-122"/>
                <a:sym typeface="+mn-ea"/>
              </a:rPr>
              <a:t>持续强劲</a:t>
            </a:r>
            <a:endParaRPr lang="zh-CN" altLang="en-US" b="1" dirty="0">
              <a:solidFill>
                <a:schemeClr val="bg1"/>
              </a:solidFill>
              <a:latin typeface="微软雅黑" panose="020B0503020204020204" charset="-122"/>
              <a:ea typeface="微软雅黑" panose="020B0503020204020204" charset="-122"/>
              <a:sym typeface="+mn-ea"/>
            </a:endParaRPr>
          </a:p>
          <a:p>
            <a:pPr algn="l"/>
            <a:r>
              <a:rPr lang="zh-CN" altLang="en-US">
                <a:latin typeface="微软雅黑" panose="020B0503020204020204" charset="-122"/>
                <a:ea typeface="微软雅黑" panose="020B0503020204020204" charset="-122"/>
                <a:cs typeface="微软雅黑" panose="020B0503020204020204" charset="-122"/>
                <a:sym typeface="+mn-ea"/>
              </a:rPr>
              <a:t>工程行业的投资款占全社会</a:t>
            </a:r>
            <a:r>
              <a:rPr lang="en-US" altLang="zh-CN">
                <a:latin typeface="微软雅黑" panose="020B0503020204020204" charset="-122"/>
                <a:ea typeface="微软雅黑" panose="020B0503020204020204" charset="-122"/>
                <a:cs typeface="微软雅黑" panose="020B0503020204020204" charset="-122"/>
                <a:sym typeface="+mn-ea"/>
              </a:rPr>
              <a:t>GDP</a:t>
            </a:r>
            <a:r>
              <a:rPr lang="zh-CN" altLang="en-US">
                <a:latin typeface="微软雅黑" panose="020B0503020204020204" charset="-122"/>
                <a:ea typeface="微软雅黑" panose="020B0503020204020204" charset="-122"/>
                <a:cs typeface="微软雅黑" panose="020B0503020204020204" charset="-122"/>
                <a:sym typeface="+mn-ea"/>
              </a:rPr>
              <a:t>的</a:t>
            </a:r>
            <a:r>
              <a:rPr lang="en-US" altLang="zh-CN">
                <a:latin typeface="微软雅黑" panose="020B0503020204020204" charset="-122"/>
                <a:ea typeface="微软雅黑" panose="020B0503020204020204" charset="-122"/>
                <a:cs typeface="微软雅黑" panose="020B0503020204020204" charset="-122"/>
                <a:sym typeface="+mn-ea"/>
              </a:rPr>
              <a:t>1/3</a:t>
            </a:r>
            <a:r>
              <a:rPr lang="zh-CN" altLang="en-US">
                <a:latin typeface="微软雅黑" panose="020B0503020204020204" charset="-122"/>
                <a:ea typeface="微软雅黑" panose="020B0503020204020204" charset="-122"/>
                <a:cs typeface="微软雅黑" panose="020B0503020204020204" charset="-122"/>
                <a:sym typeface="+mn-ea"/>
              </a:rPr>
              <a:t>。当全社会的</a:t>
            </a:r>
            <a:r>
              <a:rPr lang="en-US" altLang="zh-CN">
                <a:latin typeface="微软雅黑" panose="020B0503020204020204" charset="-122"/>
                <a:ea typeface="微软雅黑" panose="020B0503020204020204" charset="-122"/>
                <a:cs typeface="微软雅黑" panose="020B0503020204020204" charset="-122"/>
                <a:sym typeface="+mn-ea"/>
              </a:rPr>
              <a:t>GDP</a:t>
            </a:r>
            <a:r>
              <a:rPr lang="zh-CN" altLang="en-US">
                <a:latin typeface="微软雅黑" panose="020B0503020204020204" charset="-122"/>
                <a:ea typeface="微软雅黑" panose="020B0503020204020204" charset="-122"/>
                <a:cs typeface="微软雅黑" panose="020B0503020204020204" charset="-122"/>
                <a:sym typeface="+mn-ea"/>
              </a:rPr>
              <a:t>是</a:t>
            </a:r>
            <a:r>
              <a:rPr lang="en-US" altLang="zh-CN">
                <a:latin typeface="微软雅黑" panose="020B0503020204020204" charset="-122"/>
                <a:ea typeface="微软雅黑" panose="020B0503020204020204" charset="-122"/>
                <a:cs typeface="微软雅黑" panose="020B0503020204020204" charset="-122"/>
                <a:sym typeface="+mn-ea"/>
              </a:rPr>
              <a:t>100</a:t>
            </a:r>
            <a:r>
              <a:rPr lang="zh-CN" altLang="en-US">
                <a:latin typeface="微软雅黑" panose="020B0503020204020204" charset="-122"/>
                <a:ea typeface="微软雅黑" panose="020B0503020204020204" charset="-122"/>
                <a:cs typeface="微软雅黑" panose="020B0503020204020204" charset="-122"/>
                <a:sym typeface="+mn-ea"/>
              </a:rPr>
              <a:t>万亿，工程行业是</a:t>
            </a:r>
            <a:r>
              <a:rPr lang="en-US" altLang="zh-CN">
                <a:latin typeface="微软雅黑" panose="020B0503020204020204" charset="-122"/>
                <a:ea typeface="微软雅黑" panose="020B0503020204020204" charset="-122"/>
                <a:cs typeface="微软雅黑" panose="020B0503020204020204" charset="-122"/>
                <a:sym typeface="+mn-ea"/>
              </a:rPr>
              <a:t>30</a:t>
            </a:r>
            <a:r>
              <a:rPr lang="zh-CN" altLang="en-US">
                <a:latin typeface="微软雅黑" panose="020B0503020204020204" charset="-122"/>
                <a:ea typeface="微软雅黑" panose="020B0503020204020204" charset="-122"/>
                <a:cs typeface="微软雅黑" panose="020B0503020204020204" charset="-122"/>
                <a:sym typeface="+mn-ea"/>
              </a:rPr>
              <a:t>万亿，这笔钱流通速度加快</a:t>
            </a:r>
            <a:r>
              <a:rPr lang="en-US" altLang="zh-CN">
                <a:latin typeface="微软雅黑" panose="020B0503020204020204" charset="-122"/>
                <a:ea typeface="微软雅黑" panose="020B0503020204020204" charset="-122"/>
                <a:cs typeface="微软雅黑" panose="020B0503020204020204" charset="-122"/>
                <a:sym typeface="+mn-ea"/>
              </a:rPr>
              <a:t>1</a:t>
            </a:r>
            <a:r>
              <a:rPr lang="zh-CN" altLang="en-US">
                <a:latin typeface="微软雅黑" panose="020B0503020204020204" charset="-122"/>
                <a:ea typeface="微软雅黑" panose="020B0503020204020204" charset="-122"/>
                <a:cs typeface="微软雅黑" panose="020B0503020204020204" charset="-122"/>
                <a:sym typeface="+mn-ea"/>
              </a:rPr>
              <a:t>倍，代表</a:t>
            </a:r>
            <a:r>
              <a:rPr lang="en-US" altLang="zh-CN">
                <a:latin typeface="微软雅黑" panose="020B0503020204020204" charset="-122"/>
                <a:ea typeface="微软雅黑" panose="020B0503020204020204" charset="-122"/>
                <a:cs typeface="微软雅黑" panose="020B0503020204020204" charset="-122"/>
                <a:sym typeface="+mn-ea"/>
              </a:rPr>
              <a:t>GDP</a:t>
            </a:r>
            <a:r>
              <a:rPr lang="zh-CN" altLang="en-US">
                <a:latin typeface="微软雅黑" panose="020B0503020204020204" charset="-122"/>
                <a:ea typeface="微软雅黑" panose="020B0503020204020204" charset="-122"/>
                <a:cs typeface="微软雅黑" panose="020B0503020204020204" charset="-122"/>
                <a:sym typeface="+mn-ea"/>
              </a:rPr>
              <a:t>翻番，税收增长，社会流通的钱增长，购买力增加。</a:t>
            </a:r>
            <a:endParaRPr lang="zh-CN" altLang="en-US">
              <a:latin typeface="微软雅黑" panose="020B0503020204020204" charset="-122"/>
              <a:ea typeface="微软雅黑" panose="020B0503020204020204" charset="-122"/>
              <a:cs typeface="微软雅黑" panose="020B0503020204020204" charset="-122"/>
            </a:endParaRPr>
          </a:p>
          <a:p>
            <a:pPr algn="l"/>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a:r>
              <a:rPr lang="en-US" altLang="zh-CN">
                <a:latin typeface="微软雅黑" panose="020B0503020204020204" charset="-122"/>
                <a:ea typeface="微软雅黑" panose="020B0503020204020204" charset="-122"/>
                <a:cs typeface="微软雅黑" panose="020B0503020204020204" charset="-122"/>
                <a:sym typeface="+mn-ea"/>
              </a:rPr>
              <a:t>GDP</a:t>
            </a:r>
            <a:r>
              <a:rPr lang="zh-CN" altLang="en-US">
                <a:latin typeface="微软雅黑" panose="020B0503020204020204" charset="-122"/>
                <a:ea typeface="微软雅黑" panose="020B0503020204020204" charset="-122"/>
                <a:cs typeface="微软雅黑" panose="020B0503020204020204" charset="-122"/>
                <a:sym typeface="+mn-ea"/>
              </a:rPr>
              <a:t>翻番，代表社会整体的消费力和购买力增加，经济活泼了，</a:t>
            </a:r>
            <a:r>
              <a:rPr lang="zh-CN" altLang="en-US">
                <a:latin typeface="微软雅黑" panose="020B0503020204020204" charset="-122"/>
                <a:ea typeface="微软雅黑" panose="020B0503020204020204" charset="-122"/>
                <a:cs typeface="微软雅黑" panose="020B0503020204020204" charset="-122"/>
                <a:sym typeface="+mn-ea"/>
              </a:rPr>
              <a:t>社会流通的钱增长了，就</a:t>
            </a:r>
            <a:r>
              <a:rPr lang="zh-CN" altLang="en-US">
                <a:latin typeface="微软雅黑" panose="020B0503020204020204" charset="-122"/>
                <a:ea typeface="微软雅黑" panose="020B0503020204020204" charset="-122"/>
                <a:cs typeface="微软雅黑" panose="020B0503020204020204" charset="-122"/>
                <a:sym typeface="+mn-ea"/>
              </a:rPr>
              <a:t>代表税收增长，国家的税源得到了保障。</a:t>
            </a:r>
            <a:endParaRPr lang="zh-CN" altLang="en-US">
              <a:latin typeface="微软雅黑" panose="020B0503020204020204" charset="-122"/>
              <a:ea typeface="微软雅黑" panose="020B0503020204020204" charset="-122"/>
              <a:cs typeface="微软雅黑" panose="020B0503020204020204" charset="-122"/>
            </a:endParaRPr>
          </a:p>
          <a:p>
            <a:pPr algn="l"/>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a:r>
              <a:rPr lang="zh-CN" altLang="en-US" dirty="0">
                <a:sym typeface="+mn-ea"/>
              </a:rPr>
              <a:t>社会上应该是大家共同参与，共同富裕，你分一点我分一点，多好。所以正儿八经要解决社会两拖的问题在工程界实际上是解决什么问题？一定要进行清单招标，把合同签明确，就不会有那么多的官司了，也不会有那么多的腐败了，也不会有那么多的跳楼了。举例一下，但凡甲方给乙方的钱多周转一次，我们的GDP就能翻一番。</a:t>
            </a:r>
            <a:endParaRPr lang="zh-CN" altLang="en-US" dirty="0"/>
          </a:p>
          <a:p>
            <a:pPr algn="l"/>
            <a:r>
              <a:rPr lang="zh-CN" altLang="en-US" dirty="0">
                <a:sym typeface="+mn-ea"/>
              </a:rPr>
              <a:t>结论就是，解决两拖不光是解决民生问题，还解决了经济问题。</a:t>
            </a:r>
            <a:r>
              <a:rPr lang="zh-CN" altLang="en-US" b="1">
                <a:solidFill>
                  <a:schemeClr val="lt1"/>
                </a:solidFill>
                <a:latin typeface="微软雅黑" panose="020B0503020204020204" charset="-122"/>
                <a:ea typeface="微软雅黑" panose="020B0503020204020204" charset="-122"/>
                <a:sym typeface="+mn-ea"/>
              </a:rPr>
              <a:t>还解决了</a:t>
            </a:r>
            <a:r>
              <a:rPr lang="zh-CN" altLang="en-US" b="1">
                <a:solidFill>
                  <a:srgbClr val="1020FC"/>
                </a:solidFill>
                <a:latin typeface="微软雅黑" panose="020B0503020204020204" charset="-122"/>
                <a:ea typeface="微软雅黑" panose="020B0503020204020204" charset="-122"/>
                <a:sym typeface="+mn-ea"/>
              </a:rPr>
              <a:t>税源问题</a:t>
            </a:r>
            <a:r>
              <a:rPr lang="zh-CN" altLang="en-US" b="1">
                <a:solidFill>
                  <a:schemeClr val="bg1"/>
                </a:solidFill>
                <a:latin typeface="微软雅黑" panose="020B0503020204020204" charset="-122"/>
                <a:ea typeface="微软雅黑" panose="020B0503020204020204" charset="-122"/>
                <a:sym typeface="+mn-ea"/>
              </a:rPr>
              <a:t>。</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1">
                <a:solidFill>
                  <a:schemeClr val="bg1"/>
                </a:solidFill>
                <a:latin typeface="微软雅黑" panose="020B0503020204020204" charset="-122"/>
                <a:ea typeface="微软雅黑" panose="020B0503020204020204" charset="-122"/>
                <a:sym typeface="+mn-ea"/>
              </a:rPr>
              <a:t>正因为国家知道这个问题的重要性，所以解决两拖，政府在</a:t>
            </a:r>
            <a:r>
              <a:rPr lang="zh-CN" altLang="en-US" b="1">
                <a:solidFill>
                  <a:srgbClr val="1020FC"/>
                </a:solidFill>
                <a:latin typeface="微软雅黑" panose="020B0503020204020204" charset="-122"/>
                <a:ea typeface="微软雅黑" panose="020B0503020204020204" charset="-122"/>
                <a:sym typeface="+mn-ea"/>
              </a:rPr>
              <a:t>持续努力</a:t>
            </a:r>
            <a:endParaRPr lang="zh-CN" altLang="en-US" b="1">
              <a:solidFill>
                <a:srgbClr val="1020FC"/>
              </a:solidFill>
              <a:latin typeface="微软雅黑" panose="020B0503020204020204" charset="-122"/>
              <a:ea typeface="微软雅黑" panose="020B0503020204020204" charset="-122"/>
              <a:sym typeface="+mn-ea"/>
            </a:endParaRPr>
          </a:p>
          <a:p>
            <a:pPr algn="l"/>
            <a:r>
              <a:rPr lang="zh-CN" altLang="en-US">
                <a:sym typeface="+mn-ea"/>
              </a:rPr>
              <a:t>从三个方面：</a:t>
            </a:r>
            <a:r>
              <a:rPr lang="zh-CN" altLang="en-US">
                <a:sym typeface="+mn-ea"/>
              </a:rPr>
              <a:t>劳务实名制</a:t>
            </a:r>
            <a:r>
              <a:rPr lang="en-US" altLang="zh-CN">
                <a:sym typeface="+mn-ea"/>
              </a:rPr>
              <a:t>/</a:t>
            </a:r>
            <a:r>
              <a:rPr lang="zh-CN" altLang="en-US">
                <a:sym typeface="+mn-ea"/>
              </a:rPr>
              <a:t>过程结算</a:t>
            </a:r>
            <a:r>
              <a:rPr lang="en-US" altLang="zh-CN">
                <a:sym typeface="+mn-ea"/>
              </a:rPr>
              <a:t>/</a:t>
            </a:r>
            <a:r>
              <a:rPr lang="zh-CN" altLang="en-US">
                <a:sym typeface="+mn-ea"/>
              </a:rPr>
              <a:t>招标、</a:t>
            </a:r>
            <a:endParaRPr lang="zh-CN" altLang="en-US"/>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D8420A-85FE-4D57-B1A6-28F6E73382EF}"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ts val="3000"/>
              </a:lnSpc>
            </a:pPr>
            <a:r>
              <a:rPr lang="zh-CN" b="1" dirty="0">
                <a:solidFill>
                  <a:srgbClr val="FF0000"/>
                </a:solidFill>
                <a:latin typeface="微软雅黑" panose="020B0503020204020204" charset="-122"/>
                <a:ea typeface="微软雅黑" panose="020B0503020204020204" charset="-122"/>
                <a:sym typeface="+mn-ea"/>
              </a:rPr>
              <a:t>国家政府：</a:t>
            </a:r>
            <a:r>
              <a:rPr lang="zh-CN" b="1" dirty="0">
                <a:solidFill>
                  <a:schemeClr val="bg1"/>
                </a:solidFill>
                <a:latin typeface="微软雅黑" panose="020B0503020204020204" charset="-122"/>
                <a:ea typeface="微软雅黑" panose="020B0503020204020204" charset="-122"/>
                <a:sym typeface="+mn-ea"/>
              </a:rPr>
              <a:t>明确要求全面推行施工过程结算</a:t>
            </a:r>
            <a:endParaRPr lang="zh-CN" b="1" dirty="0">
              <a:solidFill>
                <a:schemeClr val="bg1"/>
              </a:solidFill>
              <a:latin typeface="微软雅黑" panose="020B0503020204020204" charset="-122"/>
              <a:ea typeface="微软雅黑" panose="020B0503020204020204" charset="-122"/>
              <a:sym typeface="+mn-ea"/>
            </a:endParaRPr>
          </a:p>
          <a:p>
            <a:pPr fontAlgn="auto">
              <a:lnSpc>
                <a:spcPts val="3000"/>
              </a:lnSpc>
            </a:pPr>
            <a:r>
              <a:rPr lang="en-US" altLang="zh-CN">
                <a:latin typeface="微软雅黑" panose="020B0503020204020204" charset="-122"/>
                <a:ea typeface="微软雅黑" panose="020B0503020204020204" charset="-122"/>
                <a:cs typeface="微软雅黑" panose="020B0503020204020204" charset="-122"/>
                <a:sym typeface="+mn-ea"/>
              </a:rPr>
              <a:t>近年来，国家和行业主管部门推行施工过程结算的力度不断加大，为全面推行施工过程结算提供了政策支持。2016年，国务院办公厅在</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《关于全面治理拖欠农民工工资问题的意见》</a:t>
            </a:r>
            <a:r>
              <a:rPr lang="en-US" altLang="zh-CN">
                <a:latin typeface="微软雅黑" panose="020B0503020204020204" charset="-122"/>
                <a:ea typeface="微软雅黑" panose="020B0503020204020204" charset="-122"/>
                <a:cs typeface="微软雅黑" panose="020B0503020204020204" charset="-122"/>
                <a:sym typeface="+mn-ea"/>
              </a:rPr>
              <a:t>中，首次明确要求全面推行</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施工过程结算</a:t>
            </a:r>
            <a:r>
              <a:rPr lang="zh-CN" altLang="en-US">
                <a:latin typeface="微软雅黑" panose="020B0503020204020204" charset="-122"/>
                <a:ea typeface="微软雅黑" panose="020B0503020204020204" charset="-122"/>
                <a:cs typeface="微软雅黑" panose="020B0503020204020204" charset="-122"/>
                <a:sym typeface="+mn-ea"/>
              </a:rPr>
              <a:t>。</a:t>
            </a:r>
            <a:endParaRPr lang="zh-CN" altLang="en-US">
              <a:latin typeface="微软雅黑" panose="020B0503020204020204" charset="-122"/>
              <a:ea typeface="微软雅黑" panose="020B0503020204020204" charset="-122"/>
              <a:cs typeface="微软雅黑" panose="020B0503020204020204" charset="-122"/>
            </a:endParaRPr>
          </a:p>
          <a:p>
            <a:pPr fontAlgn="auto">
              <a:lnSpc>
                <a:spcPts val="3000"/>
              </a:lnSpc>
            </a:pPr>
            <a:r>
              <a:rPr lang="zh-CN">
                <a:latin typeface="微软雅黑" panose="020B0503020204020204" charset="-122"/>
                <a:ea typeface="微软雅黑" panose="020B0503020204020204" charset="-122"/>
                <a:cs typeface="微软雅黑" panose="020B0503020204020204" charset="-122"/>
                <a:sym typeface="+mn-ea"/>
              </a:rPr>
              <a:t>在</a:t>
            </a:r>
            <a:r>
              <a:rPr>
                <a:latin typeface="微软雅黑" panose="020B0503020204020204" charset="-122"/>
                <a:ea typeface="微软雅黑" panose="020B0503020204020204" charset="-122"/>
                <a:cs typeface="微软雅黑" panose="020B0503020204020204" charset="-122"/>
                <a:sym typeface="+mn-ea"/>
              </a:rPr>
              <a:t>2016年</a:t>
            </a:r>
            <a:r>
              <a:rPr lang="zh-CN">
                <a:latin typeface="微软雅黑" panose="020B0503020204020204" charset="-122"/>
                <a:ea typeface="微软雅黑" panose="020B0503020204020204" charset="-122"/>
                <a:cs typeface="微软雅黑" panose="020B0503020204020204" charset="-122"/>
                <a:sym typeface="+mn-ea"/>
              </a:rPr>
              <a:t>当年</a:t>
            </a:r>
            <a:r>
              <a:rPr>
                <a:latin typeface="微软雅黑" panose="020B0503020204020204" charset="-122"/>
                <a:ea typeface="微软雅黑" panose="020B0503020204020204" charset="-122"/>
                <a:cs typeface="微软雅黑" panose="020B0503020204020204" charset="-122"/>
                <a:sym typeface="+mn-ea"/>
              </a:rPr>
              <a:t>，全国各级劳动保障监察机构共查处工资类违法案件</a:t>
            </a:r>
            <a:r>
              <a:rPr>
                <a:solidFill>
                  <a:srgbClr val="1020FC"/>
                </a:solidFill>
                <a:latin typeface="微软雅黑" panose="020B0503020204020204" charset="-122"/>
                <a:ea typeface="微软雅黑" panose="020B0503020204020204" charset="-122"/>
                <a:cs typeface="微软雅黑" panose="020B0503020204020204" charset="-122"/>
                <a:sym typeface="+mn-ea"/>
              </a:rPr>
              <a:t>23.3万</a:t>
            </a:r>
            <a:r>
              <a:rPr>
                <a:latin typeface="微软雅黑" panose="020B0503020204020204" charset="-122"/>
                <a:ea typeface="微软雅黑" panose="020B0503020204020204" charset="-122"/>
                <a:cs typeface="微软雅黑" panose="020B0503020204020204" charset="-122"/>
                <a:sym typeface="+mn-ea"/>
              </a:rPr>
              <a:t>件，同比</a:t>
            </a:r>
            <a:r>
              <a:rPr>
                <a:solidFill>
                  <a:srgbClr val="1020FC"/>
                </a:solidFill>
                <a:latin typeface="微软雅黑" panose="020B0503020204020204" charset="-122"/>
                <a:ea typeface="微软雅黑" panose="020B0503020204020204" charset="-122"/>
                <a:cs typeface="微软雅黑" panose="020B0503020204020204" charset="-122"/>
                <a:sym typeface="+mn-ea"/>
              </a:rPr>
              <a:t>下降14.8%</a:t>
            </a:r>
            <a:r>
              <a:rPr>
                <a:latin typeface="微软雅黑" panose="020B0503020204020204" charset="-122"/>
                <a:ea typeface="微软雅黑" panose="020B0503020204020204" charset="-122"/>
                <a:cs typeface="微软雅黑" panose="020B0503020204020204" charset="-122"/>
                <a:sym typeface="+mn-ea"/>
              </a:rPr>
              <a:t>，共为</a:t>
            </a:r>
            <a:r>
              <a:rPr>
                <a:solidFill>
                  <a:srgbClr val="1020FC"/>
                </a:solidFill>
                <a:latin typeface="微软雅黑" panose="020B0503020204020204" charset="-122"/>
                <a:ea typeface="微软雅黑" panose="020B0503020204020204" charset="-122"/>
                <a:cs typeface="微软雅黑" panose="020B0503020204020204" charset="-122"/>
                <a:sym typeface="+mn-ea"/>
              </a:rPr>
              <a:t>372.2万名</a:t>
            </a:r>
            <a:r>
              <a:rPr>
                <a:latin typeface="微软雅黑" panose="020B0503020204020204" charset="-122"/>
                <a:ea typeface="微软雅黑" panose="020B0503020204020204" charset="-122"/>
                <a:cs typeface="微软雅黑" panose="020B0503020204020204" charset="-122"/>
                <a:sym typeface="+mn-ea"/>
              </a:rPr>
              <a:t>劳动者（主要就是农民工），追发工资等待遇</a:t>
            </a:r>
            <a:r>
              <a:rPr>
                <a:solidFill>
                  <a:srgbClr val="1020FC"/>
                </a:solidFill>
                <a:latin typeface="微软雅黑" panose="020B0503020204020204" charset="-122"/>
                <a:ea typeface="微软雅黑" panose="020B0503020204020204" charset="-122"/>
                <a:cs typeface="微软雅黑" panose="020B0503020204020204" charset="-122"/>
                <a:sym typeface="+mn-ea"/>
              </a:rPr>
              <a:t>350.6亿元</a:t>
            </a:r>
            <a:r>
              <a:rPr>
                <a:latin typeface="微软雅黑" panose="020B0503020204020204" charset="-122"/>
                <a:ea typeface="微软雅黑" panose="020B0503020204020204" charset="-122"/>
                <a:cs typeface="微软雅黑" panose="020B0503020204020204" charset="-122"/>
                <a:sym typeface="+mn-ea"/>
              </a:rPr>
              <a:t>，涉及的工资数额和涉及的人数都下降了，分别同比</a:t>
            </a:r>
            <a:r>
              <a:rPr>
                <a:solidFill>
                  <a:srgbClr val="1020FC"/>
                </a:solidFill>
                <a:latin typeface="微软雅黑" panose="020B0503020204020204" charset="-122"/>
                <a:ea typeface="微软雅黑" panose="020B0503020204020204" charset="-122"/>
                <a:cs typeface="微软雅黑" panose="020B0503020204020204" charset="-122"/>
                <a:sym typeface="+mn-ea"/>
              </a:rPr>
              <a:t>下降22.7%和16.7%。</a:t>
            </a:r>
            <a:endParaRPr lang="zh-CN" altLang="en-US">
              <a:latin typeface="微软雅黑" panose="020B0503020204020204" charset="-122"/>
              <a:ea typeface="微软雅黑" panose="020B0503020204020204" charset="-122"/>
              <a:cs typeface="微软雅黑" panose="020B0503020204020204" charset="-122"/>
            </a:endParaRPr>
          </a:p>
          <a:p>
            <a:pPr fontAlgn="auto">
              <a:lnSpc>
                <a:spcPts val="3000"/>
              </a:lnSpc>
            </a:pPr>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ts val="3000"/>
              </a:lnSpc>
            </a:pPr>
            <a:r>
              <a:rPr lang="zh-CN" b="1" dirty="0">
                <a:solidFill>
                  <a:srgbClr val="FF0000"/>
                </a:solidFill>
                <a:latin typeface="微软雅黑" panose="020B0503020204020204" charset="-122"/>
                <a:ea typeface="微软雅黑" panose="020B0503020204020204" charset="-122"/>
                <a:sym typeface="+mn-ea"/>
              </a:rPr>
              <a:t>国家政府：</a:t>
            </a:r>
            <a:r>
              <a:rPr lang="zh-CN" b="1" dirty="0">
                <a:solidFill>
                  <a:schemeClr val="bg1"/>
                </a:solidFill>
                <a:latin typeface="微软雅黑" panose="020B0503020204020204" charset="-122"/>
                <a:ea typeface="微软雅黑" panose="020B0503020204020204" charset="-122"/>
                <a:sym typeface="+mn-ea"/>
              </a:rPr>
              <a:t>明确要求全面推行施工过程结算</a:t>
            </a:r>
            <a:endParaRPr lang="zh-CN" b="1" dirty="0">
              <a:solidFill>
                <a:schemeClr val="bg1"/>
              </a:solidFill>
              <a:latin typeface="微软雅黑" panose="020B0503020204020204" charset="-122"/>
              <a:ea typeface="微软雅黑" panose="020B0503020204020204" charset="-122"/>
              <a:sym typeface="+mn-ea"/>
            </a:endParaRPr>
          </a:p>
          <a:p>
            <a:pPr fontAlgn="auto">
              <a:lnSpc>
                <a:spcPts val="3000"/>
              </a:lnSpc>
            </a:pPr>
            <a:r>
              <a:rPr lang="en-US" altLang="zh-CN">
                <a:latin typeface="微软雅黑" panose="020B0503020204020204" charset="-122"/>
                <a:ea typeface="微软雅黑" panose="020B0503020204020204" charset="-122"/>
                <a:cs typeface="微软雅黑" panose="020B0503020204020204" charset="-122"/>
                <a:sym typeface="+mn-ea"/>
              </a:rPr>
              <a:t>近年来，国家和行业主管部门推行施工过程结算的力度不断加大，为全面推行施工过程结算提供了政策支持。2016年，国务院办公厅在</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《关于全面治理拖欠农民工工资问题的意见》</a:t>
            </a:r>
            <a:r>
              <a:rPr lang="en-US" altLang="zh-CN">
                <a:latin typeface="微软雅黑" panose="020B0503020204020204" charset="-122"/>
                <a:ea typeface="微软雅黑" panose="020B0503020204020204" charset="-122"/>
                <a:cs typeface="微软雅黑" panose="020B0503020204020204" charset="-122"/>
                <a:sym typeface="+mn-ea"/>
              </a:rPr>
              <a:t>中，首次明确要求全面推行</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施工过程结算</a:t>
            </a:r>
            <a:r>
              <a:rPr lang="zh-CN" altLang="en-US">
                <a:latin typeface="微软雅黑" panose="020B0503020204020204" charset="-122"/>
                <a:ea typeface="微软雅黑" panose="020B0503020204020204" charset="-122"/>
                <a:cs typeface="微软雅黑" panose="020B0503020204020204" charset="-122"/>
                <a:sym typeface="+mn-ea"/>
              </a:rPr>
              <a:t>。</a:t>
            </a:r>
            <a:endParaRPr lang="zh-CN" altLang="en-US">
              <a:latin typeface="微软雅黑" panose="020B0503020204020204" charset="-122"/>
              <a:ea typeface="微软雅黑" panose="020B0503020204020204" charset="-122"/>
              <a:cs typeface="微软雅黑" panose="020B0503020204020204" charset="-122"/>
            </a:endParaRPr>
          </a:p>
          <a:p>
            <a:pPr fontAlgn="auto">
              <a:lnSpc>
                <a:spcPts val="3000"/>
              </a:lnSpc>
            </a:pPr>
            <a:r>
              <a:rPr lang="zh-CN">
                <a:latin typeface="微软雅黑" panose="020B0503020204020204" charset="-122"/>
                <a:ea typeface="微软雅黑" panose="020B0503020204020204" charset="-122"/>
                <a:cs typeface="微软雅黑" panose="020B0503020204020204" charset="-122"/>
                <a:sym typeface="+mn-ea"/>
              </a:rPr>
              <a:t>在</a:t>
            </a:r>
            <a:r>
              <a:rPr>
                <a:latin typeface="微软雅黑" panose="020B0503020204020204" charset="-122"/>
                <a:ea typeface="微软雅黑" panose="020B0503020204020204" charset="-122"/>
                <a:cs typeface="微软雅黑" panose="020B0503020204020204" charset="-122"/>
                <a:sym typeface="+mn-ea"/>
              </a:rPr>
              <a:t>2016年</a:t>
            </a:r>
            <a:r>
              <a:rPr lang="zh-CN">
                <a:latin typeface="微软雅黑" panose="020B0503020204020204" charset="-122"/>
                <a:ea typeface="微软雅黑" panose="020B0503020204020204" charset="-122"/>
                <a:cs typeface="微软雅黑" panose="020B0503020204020204" charset="-122"/>
                <a:sym typeface="+mn-ea"/>
              </a:rPr>
              <a:t>当年</a:t>
            </a:r>
            <a:r>
              <a:rPr>
                <a:latin typeface="微软雅黑" panose="020B0503020204020204" charset="-122"/>
                <a:ea typeface="微软雅黑" panose="020B0503020204020204" charset="-122"/>
                <a:cs typeface="微软雅黑" panose="020B0503020204020204" charset="-122"/>
                <a:sym typeface="+mn-ea"/>
              </a:rPr>
              <a:t>，全国各级劳动保障监察机构共查处工资类违法案件</a:t>
            </a:r>
            <a:r>
              <a:rPr>
                <a:solidFill>
                  <a:srgbClr val="1020FC"/>
                </a:solidFill>
                <a:latin typeface="微软雅黑" panose="020B0503020204020204" charset="-122"/>
                <a:ea typeface="微软雅黑" panose="020B0503020204020204" charset="-122"/>
                <a:cs typeface="微软雅黑" panose="020B0503020204020204" charset="-122"/>
                <a:sym typeface="+mn-ea"/>
              </a:rPr>
              <a:t>23.3万</a:t>
            </a:r>
            <a:r>
              <a:rPr>
                <a:latin typeface="微软雅黑" panose="020B0503020204020204" charset="-122"/>
                <a:ea typeface="微软雅黑" panose="020B0503020204020204" charset="-122"/>
                <a:cs typeface="微软雅黑" panose="020B0503020204020204" charset="-122"/>
                <a:sym typeface="+mn-ea"/>
              </a:rPr>
              <a:t>件，同比</a:t>
            </a:r>
            <a:r>
              <a:rPr>
                <a:solidFill>
                  <a:srgbClr val="1020FC"/>
                </a:solidFill>
                <a:latin typeface="微软雅黑" panose="020B0503020204020204" charset="-122"/>
                <a:ea typeface="微软雅黑" panose="020B0503020204020204" charset="-122"/>
                <a:cs typeface="微软雅黑" panose="020B0503020204020204" charset="-122"/>
                <a:sym typeface="+mn-ea"/>
              </a:rPr>
              <a:t>下降14.8%</a:t>
            </a:r>
            <a:r>
              <a:rPr>
                <a:latin typeface="微软雅黑" panose="020B0503020204020204" charset="-122"/>
                <a:ea typeface="微软雅黑" panose="020B0503020204020204" charset="-122"/>
                <a:cs typeface="微软雅黑" panose="020B0503020204020204" charset="-122"/>
                <a:sym typeface="+mn-ea"/>
              </a:rPr>
              <a:t>，共为</a:t>
            </a:r>
            <a:r>
              <a:rPr>
                <a:solidFill>
                  <a:srgbClr val="1020FC"/>
                </a:solidFill>
                <a:latin typeface="微软雅黑" panose="020B0503020204020204" charset="-122"/>
                <a:ea typeface="微软雅黑" panose="020B0503020204020204" charset="-122"/>
                <a:cs typeface="微软雅黑" panose="020B0503020204020204" charset="-122"/>
                <a:sym typeface="+mn-ea"/>
              </a:rPr>
              <a:t>372.2万名</a:t>
            </a:r>
            <a:r>
              <a:rPr>
                <a:latin typeface="微软雅黑" panose="020B0503020204020204" charset="-122"/>
                <a:ea typeface="微软雅黑" panose="020B0503020204020204" charset="-122"/>
                <a:cs typeface="微软雅黑" panose="020B0503020204020204" charset="-122"/>
                <a:sym typeface="+mn-ea"/>
              </a:rPr>
              <a:t>劳动者（主要就是农民工），追发工资等待遇</a:t>
            </a:r>
            <a:r>
              <a:rPr>
                <a:solidFill>
                  <a:srgbClr val="1020FC"/>
                </a:solidFill>
                <a:latin typeface="微软雅黑" panose="020B0503020204020204" charset="-122"/>
                <a:ea typeface="微软雅黑" panose="020B0503020204020204" charset="-122"/>
                <a:cs typeface="微软雅黑" panose="020B0503020204020204" charset="-122"/>
                <a:sym typeface="+mn-ea"/>
              </a:rPr>
              <a:t>350.6亿元</a:t>
            </a:r>
            <a:r>
              <a:rPr>
                <a:latin typeface="微软雅黑" panose="020B0503020204020204" charset="-122"/>
                <a:ea typeface="微软雅黑" panose="020B0503020204020204" charset="-122"/>
                <a:cs typeface="微软雅黑" panose="020B0503020204020204" charset="-122"/>
                <a:sym typeface="+mn-ea"/>
              </a:rPr>
              <a:t>，涉及的工资数额和涉及的人数都下降了，分别同比</a:t>
            </a:r>
            <a:r>
              <a:rPr>
                <a:solidFill>
                  <a:srgbClr val="1020FC"/>
                </a:solidFill>
                <a:latin typeface="微软雅黑" panose="020B0503020204020204" charset="-122"/>
                <a:ea typeface="微软雅黑" panose="020B0503020204020204" charset="-122"/>
                <a:cs typeface="微软雅黑" panose="020B0503020204020204" charset="-122"/>
                <a:sym typeface="+mn-ea"/>
              </a:rPr>
              <a:t>下降22.7%和16.7%。</a:t>
            </a:r>
            <a:endParaRPr lang="zh-CN" altLang="en-US">
              <a:latin typeface="微软雅黑" panose="020B0503020204020204" charset="-122"/>
              <a:ea typeface="微软雅黑" panose="020B0503020204020204" charset="-122"/>
              <a:cs typeface="微软雅黑" panose="020B0503020204020204" charset="-122"/>
            </a:endParaRPr>
          </a:p>
          <a:p>
            <a:pPr fontAlgn="auto">
              <a:lnSpc>
                <a:spcPts val="3000"/>
              </a:lnSpc>
            </a:pPr>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D8420A-85FE-4D57-B1A6-28F6E73382EF}"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ts val="3000"/>
              </a:lnSpc>
            </a:pPr>
            <a:r>
              <a:rPr lang="zh-CN" b="1" dirty="0">
                <a:solidFill>
                  <a:srgbClr val="FF0000"/>
                </a:solidFill>
                <a:latin typeface="微软雅黑" panose="020B0503020204020204" charset="-122"/>
                <a:ea typeface="微软雅黑" panose="020B0503020204020204" charset="-122"/>
                <a:sym typeface="+mn-ea"/>
              </a:rPr>
              <a:t>各省市政府：</a:t>
            </a:r>
            <a:r>
              <a:rPr lang="zh-CN" b="1" dirty="0">
                <a:solidFill>
                  <a:schemeClr val="bg1"/>
                </a:solidFill>
                <a:latin typeface="微软雅黑" panose="020B0503020204020204" charset="-122"/>
                <a:ea typeface="微软雅黑" panose="020B0503020204020204" charset="-122"/>
                <a:sym typeface="+mn-ea"/>
              </a:rPr>
              <a:t>陆续发文明确推行过程结算，</a:t>
            </a:r>
            <a:r>
              <a:rPr lang="zh-CN" altLang="en-US">
                <a:latin typeface="微软雅黑" panose="020B0503020204020204" charset="-122"/>
                <a:ea typeface="微软雅黑" panose="020B0503020204020204" charset="-122"/>
                <a:cs typeface="微软雅黑" panose="020B0503020204020204" charset="-122"/>
                <a:sym typeface="+mn-ea"/>
              </a:rPr>
              <a:t>经权威统计，</a:t>
            </a:r>
            <a:r>
              <a:rPr lang="en-US" altLang="zh-CN">
                <a:latin typeface="微软雅黑" panose="020B0503020204020204" charset="-122"/>
                <a:ea typeface="微软雅黑" panose="020B0503020204020204" charset="-122"/>
                <a:cs typeface="微软雅黑" panose="020B0503020204020204" charset="-122"/>
                <a:sym typeface="+mn-ea"/>
              </a:rPr>
              <a:t>截至目前，全国已有22省、市、自治区发文明确推行过程结算。</a:t>
            </a:r>
            <a:endParaRPr lang="zh-CN" altLang="en-US">
              <a:latin typeface="微软雅黑" panose="020B0503020204020204" charset="-122"/>
              <a:ea typeface="微软雅黑" panose="020B0503020204020204" charset="-122"/>
              <a:cs typeface="微软雅黑" panose="020B0503020204020204" charset="-122"/>
            </a:endParaRPr>
          </a:p>
          <a:p>
            <a:pPr fontAlgn="auto">
              <a:lnSpc>
                <a:spcPts val="3000"/>
              </a:lnSpc>
            </a:pPr>
            <a:endParaRPr lang="zh-CN" b="1" dirty="0">
              <a:solidFill>
                <a:schemeClr val="bg1"/>
              </a:solidFill>
              <a:latin typeface="微软雅黑" panose="020B0503020204020204" charset="-122"/>
              <a:ea typeface="微软雅黑" panose="020B0503020204020204" charset="-122"/>
              <a:sym typeface="+mn-ea"/>
            </a:endParaRPr>
          </a:p>
          <a:p>
            <a:pPr fontAlgn="auto">
              <a:lnSpc>
                <a:spcPts val="3000"/>
              </a:lnSpc>
            </a:pPr>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ts val="3000"/>
              </a:lnSpc>
            </a:pPr>
            <a:r>
              <a:rPr lang="zh-CN" b="1" dirty="0">
                <a:solidFill>
                  <a:schemeClr val="bg1"/>
                </a:solidFill>
                <a:latin typeface="微软雅黑" panose="020B0503020204020204" charset="-122"/>
                <a:ea typeface="微软雅黑" panose="020B0503020204020204" charset="-122"/>
                <a:sym typeface="+mn-ea"/>
              </a:rPr>
              <a:t>根治欠薪的成果得到进一步巩固</a:t>
            </a:r>
            <a:endParaRPr lang="zh-CN" b="1" dirty="0">
              <a:solidFill>
                <a:schemeClr val="bg1"/>
              </a:solidFill>
              <a:latin typeface="微软雅黑" panose="020B0503020204020204" charset="-122"/>
              <a:ea typeface="微软雅黑" panose="020B0503020204020204" charset="-122"/>
              <a:sym typeface="+mn-ea"/>
            </a:endParaRPr>
          </a:p>
          <a:p>
            <a:pPr fontAlgn="auto">
              <a:lnSpc>
                <a:spcPts val="3000"/>
              </a:lnSpc>
            </a:pPr>
            <a:r>
              <a:rPr lang="en-US">
                <a:latin typeface="微软雅黑" panose="020B0503020204020204" charset="-122"/>
                <a:ea typeface="微软雅黑" panose="020B0503020204020204" charset="-122"/>
                <a:cs typeface="微软雅黑" panose="020B0503020204020204" charset="-122"/>
                <a:sym typeface="+mn-ea"/>
              </a:rPr>
              <a:t>2021</a:t>
            </a:r>
            <a:r>
              <a:rPr lang="zh-CN" altLang="en-US">
                <a:latin typeface="微软雅黑" panose="020B0503020204020204" charset="-122"/>
                <a:ea typeface="微软雅黑" panose="020B0503020204020204" charset="-122"/>
                <a:cs typeface="微软雅黑" panose="020B0503020204020204" charset="-122"/>
                <a:sym typeface="+mn-ea"/>
              </a:rPr>
              <a:t>年10月27日，</a:t>
            </a:r>
            <a:r>
              <a:rPr>
                <a:latin typeface="微软雅黑" panose="020B0503020204020204" charset="-122"/>
                <a:ea typeface="微软雅黑" panose="020B0503020204020204" charset="-122"/>
                <a:cs typeface="微软雅黑" panose="020B0503020204020204" charset="-122"/>
                <a:sym typeface="+mn-ea"/>
              </a:rPr>
              <a:t>人力资源社会保障部举行2021年第三季度新闻发布会。发言人表示，1—9月，全国各级劳动保障监察机构查处工资类违法案件4.3万件，为49.8万名劳动者追发工资等待遇50.4亿元。</a:t>
            </a:r>
            <a:endParaRPr>
              <a:latin typeface="微软雅黑" panose="020B0503020204020204" charset="-122"/>
              <a:ea typeface="微软雅黑" panose="020B0503020204020204" charset="-122"/>
              <a:cs typeface="微软雅黑" panose="020B0503020204020204" charset="-122"/>
              <a:sym typeface="+mn-ea"/>
            </a:endParaRPr>
          </a:p>
          <a:p>
            <a:pPr fontAlgn="auto">
              <a:lnSpc>
                <a:spcPts val="3000"/>
              </a:lnSpc>
            </a:pPr>
            <a:r>
              <a:rPr>
                <a:latin typeface="微软雅黑" panose="020B0503020204020204" charset="-122"/>
                <a:ea typeface="微软雅黑" panose="020B0503020204020204" charset="-122"/>
                <a:cs typeface="微软雅黑" panose="020B0503020204020204" charset="-122"/>
                <a:sym typeface="+mn-ea"/>
              </a:rPr>
              <a:t>前三季度，</a:t>
            </a:r>
            <a:r>
              <a:rPr>
                <a:solidFill>
                  <a:srgbClr val="1020FC"/>
                </a:solidFill>
                <a:latin typeface="微软雅黑" panose="020B0503020204020204" charset="-122"/>
                <a:ea typeface="微软雅黑" panose="020B0503020204020204" charset="-122"/>
                <a:cs typeface="微软雅黑" panose="020B0503020204020204" charset="-122"/>
                <a:sym typeface="+mn-ea"/>
              </a:rPr>
              <a:t>将599个失信主体纳入拖欠农民工工资“黑名单”实施联合惩戒。查处工资类违法案件4.3万件，为28.6万名农民工追偿工资35亿元，根治欠薪成果进一步巩固</a:t>
            </a:r>
            <a:r>
              <a:rPr>
                <a:latin typeface="微软雅黑" panose="020B0503020204020204" charset="-122"/>
                <a:ea typeface="微软雅黑" panose="020B0503020204020204" charset="-122"/>
                <a:cs typeface="微软雅黑" panose="020B0503020204020204" charset="-122"/>
                <a:sym typeface="+mn-ea"/>
              </a:rPr>
              <a:t>。</a:t>
            </a:r>
            <a:endParaRPr>
              <a:latin typeface="微软雅黑" panose="020B0503020204020204" charset="-122"/>
              <a:ea typeface="微软雅黑" panose="020B0503020204020204" charset="-122"/>
              <a:cs typeface="微软雅黑" panose="020B0503020204020204" charset="-122"/>
              <a:sym typeface="+mn-ea"/>
            </a:endParaRPr>
          </a:p>
          <a:p>
            <a:pPr fontAlgn="auto">
              <a:lnSpc>
                <a:spcPts val="3000"/>
              </a:lnSpc>
            </a:pPr>
            <a:r>
              <a:rPr lang="zh-CN">
                <a:latin typeface="微软雅黑" panose="020B0503020204020204" charset="-122"/>
                <a:ea typeface="微软雅黑" panose="020B0503020204020204" charset="-122"/>
                <a:cs typeface="微软雅黑" panose="020B0503020204020204" charset="-122"/>
                <a:sym typeface="+mn-ea"/>
              </a:rPr>
              <a:t>欠薪整治任重道远，还需继续重视和加强监管措施。</a:t>
            </a:r>
            <a:endParaRPr>
              <a:latin typeface="微软雅黑" panose="020B0503020204020204" charset="-122"/>
              <a:ea typeface="微软雅黑" panose="020B0503020204020204" charset="-122"/>
              <a:cs typeface="微软雅黑" panose="020B0503020204020204" charset="-122"/>
            </a:endParaRPr>
          </a:p>
          <a:p>
            <a:pPr fontAlgn="auto">
              <a:lnSpc>
                <a:spcPts val="3000"/>
              </a:lnSpc>
            </a:pPr>
            <a:endParaRPr lang="zh-CN" b="1" dirty="0">
              <a:solidFill>
                <a:schemeClr val="bg1"/>
              </a:solidFill>
              <a:latin typeface="微软雅黑" panose="020B0503020204020204" charset="-122"/>
              <a:ea typeface="微软雅黑" panose="020B0503020204020204" charset="-122"/>
              <a:sym typeface="+mn-ea"/>
            </a:endParaRPr>
          </a:p>
          <a:p>
            <a:pPr fontAlgn="auto">
              <a:lnSpc>
                <a:spcPts val="3000"/>
              </a:lnSpc>
            </a:pPr>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ct val="100000"/>
              </a:lnSpc>
            </a:pPr>
            <a:r>
              <a:rPr lang="zh-CN" altLang="en-US"/>
              <a:t>收效甚微的原因有两个方面，</a:t>
            </a:r>
            <a:r>
              <a:rPr lang="zh-CN" altLang="en-US" b="1">
                <a:latin typeface="微软雅黑" panose="020B0503020204020204" charset="-122"/>
                <a:ea typeface="微软雅黑" panose="020B0503020204020204" charset="-122"/>
                <a:sym typeface="+mn-ea"/>
              </a:rPr>
              <a:t>实名制的监管政策，这个是事后避责的；发过程结算的红头文件，属于不落地的手段，收效甚微</a:t>
            </a:r>
            <a:endParaRPr lang="zh-CN" altLang="en-US" b="1">
              <a:latin typeface="微软雅黑" panose="020B0503020204020204" charset="-122"/>
              <a:ea typeface="微软雅黑" panose="020B0503020204020204" charset="-122"/>
            </a:endParaRPr>
          </a:p>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a:solidFill>
                  <a:schemeClr val="lt1"/>
                </a:solidFill>
                <a:latin typeface="微软雅黑" panose="020B0503020204020204" charset="-122"/>
                <a:ea typeface="微软雅黑" panose="020B0503020204020204" charset="-122"/>
                <a:sym typeface="+mn-ea"/>
              </a:rPr>
              <a:t>这么多年了，解决还是冰山一角，</a:t>
            </a:r>
            <a:r>
              <a:rPr lang="zh-CN" altLang="en-US">
                <a:solidFill>
                  <a:srgbClr val="1020FC"/>
                </a:solidFill>
                <a:latin typeface="微软雅黑" panose="020B0503020204020204" charset="-122"/>
                <a:ea typeface="微软雅黑" panose="020B0503020204020204" charset="-122"/>
                <a:sym typeface="+mn-ea"/>
              </a:rPr>
              <a:t>因为</a:t>
            </a:r>
            <a:r>
              <a:rPr lang="zh-CN" altLang="en-US">
                <a:sym typeface="+mn-ea"/>
              </a:rPr>
              <a:t>上面源头的水没开，上面的钱下不来。</a:t>
            </a:r>
            <a:r>
              <a:rPr lang="zh-CN" altLang="en-US">
                <a:solidFill>
                  <a:schemeClr val="lt1"/>
                </a:solidFill>
                <a:latin typeface="微软雅黑" panose="020B0503020204020204" charset="-122"/>
                <a:ea typeface="微软雅黑" panose="020B0503020204020204" charset="-122"/>
                <a:sym typeface="+mn-ea"/>
              </a:rPr>
              <a:t>我们认为解决两拖的核心是</a:t>
            </a:r>
            <a:r>
              <a:rPr lang="zh-CN" altLang="en-US">
                <a:solidFill>
                  <a:srgbClr val="1020FC"/>
                </a:solidFill>
                <a:latin typeface="微软雅黑" panose="020B0503020204020204" charset="-122"/>
                <a:ea typeface="微软雅黑" panose="020B0503020204020204" charset="-122"/>
                <a:sym typeface="+mn-ea"/>
              </a:rPr>
              <a:t>解决第一拖，</a:t>
            </a:r>
            <a:r>
              <a:rPr lang="zh-CN" altLang="en-US"/>
              <a:t>只有第一拖解决了，才可以流通。所以无论发再多文件和管理办法都没用。</a:t>
            </a:r>
            <a:endParaRPr lang="zh-CN" altLang="en-US"/>
          </a:p>
          <a:p>
            <a:pPr algn="l"/>
            <a:r>
              <a:rPr lang="zh-CN" altLang="en-US">
                <a:sym typeface="+mn-ea"/>
              </a:rPr>
              <a:t>这里还可以增加话术（开玩笑话术：你的所有亲戚，三人中就有一个与工程挂钩）</a:t>
            </a:r>
            <a:endParaRPr lang="zh-CN" altLang="en-US"/>
          </a:p>
          <a:p>
            <a:pPr algn="l" fontAlgn="auto">
              <a:lnSpc>
                <a:spcPct val="150000"/>
              </a:lnSpc>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D8420A-85FE-4D57-B1A6-28F6E73382EF}"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首先我们先来看看</a:t>
            </a:r>
            <a:r>
              <a:rPr lang="zh-CN" b="1" dirty="0">
                <a:solidFill>
                  <a:schemeClr val="bg1"/>
                </a:solidFill>
                <a:latin typeface="微软雅黑" panose="020B0503020204020204" charset="-122"/>
                <a:ea typeface="微软雅黑" panose="020B0503020204020204" charset="-122"/>
                <a:sym typeface="+mn-ea"/>
              </a:rPr>
              <a:t>第一拖的两种情况：</a:t>
            </a:r>
            <a:endParaRPr lang="zh-CN"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r>
              <a:rPr lang="zh-CN" altLang="en-US"/>
              <a:t>第一个是甲方没钱，拖了，像恒大，那就没办法了，只能救。这个问题我解决不了，我没有开银行，在座的所有人都解决不了，这个问题只能是央行解决。</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首先我们先来看看</a:t>
            </a:r>
            <a:r>
              <a:rPr lang="zh-CN" b="1" dirty="0">
                <a:solidFill>
                  <a:schemeClr val="bg1"/>
                </a:solidFill>
                <a:latin typeface="微软雅黑" panose="020B0503020204020204" charset="-122"/>
                <a:ea typeface="微软雅黑" panose="020B0503020204020204" charset="-122"/>
                <a:sym typeface="+mn-ea"/>
              </a:rPr>
              <a:t>第一拖的两种情况：</a:t>
            </a:r>
            <a:endParaRPr lang="zh-CN"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r>
              <a:rPr lang="zh-CN" altLang="en-US"/>
              <a:t>第一个是甲方没钱，拖了，像某大，那就没办法了，只能救。这个问题我解决不了，我没有开银行，在座的所有人都解决不了，这个问题只能是央行解决，或者发改委立项。</a:t>
            </a:r>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因为政府投资的工程款是属于财政内部的，是公库的钱，银行的钱，是本来就有的，大部分甲方还是有钱的，比如万科。</a:t>
            </a:r>
            <a:endParaRPr lang="en-US" altLang="zh-CN"/>
          </a:p>
          <a:p>
            <a:r>
              <a:rPr lang="zh-CN" dirty="0">
                <a:latin typeface="微软雅黑" panose="020B0503020204020204" charset="-122"/>
                <a:ea typeface="微软雅黑" panose="020B0503020204020204" charset="-122"/>
                <a:sym typeface="+mn-ea"/>
              </a:rPr>
              <a:t>那甲方有钱，而导致拖欠，这个我们可以解决。我们先不讲怎么解决，先讲原因是什么。原因有好几个，王石也好，碧桂园杨国强也好，城投也好，他们不想拖，为什么也拖呢？有以下几个原因：</a:t>
            </a:r>
            <a:endParaRPr lang="zh-CN" dirty="0">
              <a:latin typeface="微软雅黑" panose="020B0503020204020204" charset="-122"/>
              <a:ea typeface="微软雅黑" panose="020B0503020204020204" charset="-122"/>
              <a:sym typeface="+mn-ea"/>
            </a:endParaRPr>
          </a:p>
          <a:p>
            <a:r>
              <a:rPr lang="zh-CN" dirty="0">
                <a:latin typeface="微软雅黑" panose="020B0503020204020204" charset="-122"/>
                <a:ea typeface="微软雅黑" panose="020B0503020204020204" charset="-122"/>
                <a:sym typeface="+mn-ea"/>
              </a:rPr>
              <a:t>这些领导都要面对审计，因为国家抓腐败抓得严，没人敢签字，背后就是层层签字，层层审计。这就是转嫁风险。领导为了规避责任，所以一定会要求层层审核，确保无误，以免腐败犯错，这是必然需求。（名字好好设计一下）</a:t>
            </a:r>
            <a:endParaRPr lang="zh-CN" dirty="0">
              <a:latin typeface="微软雅黑" panose="020B0503020204020204" charset="-122"/>
              <a:ea typeface="微软雅黑" panose="020B0503020204020204" charset="-122"/>
              <a:sym typeface="+mn-ea"/>
            </a:endParaRPr>
          </a:p>
          <a:p>
            <a:r>
              <a:rPr lang="zh-CN" dirty="0">
                <a:latin typeface="微软雅黑" panose="020B0503020204020204" charset="-122"/>
                <a:ea typeface="微软雅黑" panose="020B0503020204020204" charset="-122"/>
                <a:sym typeface="+mn-ea"/>
              </a:rPr>
              <a:t>因为乙方找甲方要钱的时候，各个层级提供的证据不明确，监理工程师可能说要提供这个，甲方的计量工程师说要提供另外一个证据，甲方的合约部长说又要加一个东西，审计公说还要加东西，导致施工单位来回整证据、做报表……拉锯下来可能两三个月就过去了，因为大家都不敢签字，因为最后谁签字谁负责任嘛。</a:t>
            </a:r>
            <a:endParaRPr lang="zh-CN"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ts val="3000"/>
              </a:lnSpc>
            </a:pPr>
            <a:r>
              <a:rPr lang="zh-CN" dirty="0">
                <a:latin typeface="微软雅黑" panose="020B0503020204020204" charset="-122"/>
                <a:ea typeface="微软雅黑" panose="020B0503020204020204" charset="-122"/>
                <a:sym typeface="+mn-ea"/>
              </a:rPr>
              <a:t>他们没有想拖，他们效率很高的，但是他们层级太多啦，只因为国家抓腐败抓得太严了。</a:t>
            </a:r>
            <a:endParaRPr lang="zh-CN" dirty="0">
              <a:latin typeface="微软雅黑" panose="020B0503020204020204" charset="-122"/>
              <a:ea typeface="微软雅黑" panose="020B0503020204020204" charset="-122"/>
              <a:sym typeface="+mn-ea"/>
            </a:endParaRPr>
          </a:p>
          <a:p>
            <a:pPr fontAlgn="auto">
              <a:lnSpc>
                <a:spcPts val="3000"/>
              </a:lnSpc>
            </a:pPr>
            <a:r>
              <a:rPr lang="zh-CN" altLang="en-US">
                <a:latin typeface="微软雅黑" panose="020B0503020204020204" charset="-122"/>
                <a:ea typeface="微软雅黑" panose="020B0503020204020204" charset="-122"/>
                <a:sym typeface="+mn-ea"/>
              </a:rPr>
              <a:t>总结一下，其实没人想拖，是国家逼着我们拖，因为好多人要审，不搞明白，要进监狱。所以解决方案是什么？是一定要在结算之前甲方与乙方对每一条清单，每一次请款背后的规则列出来。列出来后起码不会因为沟通效率、报表格式的问题而来回奔波、拉锯。这个问题解决了，效率就提高了，就像我们的报销一样的。</a:t>
            </a:r>
            <a:endParaRPr lang="zh-CN" altLang="en-US">
              <a:latin typeface="微软雅黑" panose="020B0503020204020204" charset="-122"/>
              <a:ea typeface="微软雅黑" panose="020B0503020204020204" charset="-122"/>
              <a:sym typeface="+mn-ea"/>
            </a:endParaRPr>
          </a:p>
          <a:p>
            <a:pPr fontAlgn="auto">
              <a:lnSpc>
                <a:spcPts val="3000"/>
              </a:lnSpc>
            </a:pPr>
            <a:r>
              <a:rPr lang="zh-CN" altLang="en-US">
                <a:latin typeface="微软雅黑" panose="020B0503020204020204" charset="-122"/>
                <a:ea typeface="微软雅黑" panose="020B0503020204020204" charset="-122"/>
                <a:sym typeface="+mn-ea"/>
              </a:rPr>
              <a:t>得出一个结论，没人想拖是不是，原因是规则没有说清楚。</a:t>
            </a:r>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ts val="3000"/>
              </a:lnSpc>
            </a:pPr>
            <a:r>
              <a:rPr lang="zh-CN" altLang="en-US" dirty="0">
                <a:sym typeface="+mn-ea"/>
              </a:rPr>
              <a:t>因此我们呼吁一定要有</a:t>
            </a:r>
            <a:r>
              <a:rPr lang="en-US" altLang="zh-CN" dirty="0">
                <a:sym typeface="+mn-ea"/>
              </a:rPr>
              <a:t>3</a:t>
            </a:r>
            <a:r>
              <a:rPr lang="zh-CN" altLang="en-US" dirty="0">
                <a:sym typeface="+mn-ea"/>
              </a:rPr>
              <a:t>本标准，计量支付流程的标准（这就相当于实现车同轨书同文，统一度量衡），清单材料</a:t>
            </a:r>
            <a:r>
              <a:rPr lang="en-US" altLang="zh-CN" dirty="0">
                <a:sym typeface="+mn-ea"/>
              </a:rPr>
              <a:t>/</a:t>
            </a:r>
            <a:r>
              <a:rPr lang="zh-CN" altLang="en-US" dirty="0">
                <a:sym typeface="+mn-ea"/>
              </a:rPr>
              <a:t>构件部位需要提供的标准，还得有计量支付管理办法。</a:t>
            </a:r>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D8420A-85FE-4D57-B1A6-28F6E73382EF}"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dirty="0">
                <a:latin typeface="微软雅黑" panose="020B0503020204020204" charset="-122"/>
                <a:ea typeface="微软雅黑" panose="020B0503020204020204" charset="-122"/>
                <a:sym typeface="+mn-ea"/>
              </a:rPr>
              <a:t>即便解决掉了，还有一个解决不掉，就是签了一个不清不楚的合同，想给你钱也给不了，因为都说不清。某房和某红公司签了一个模糊合同，那你觉得长房下面的下属想给东方红钱，它给得出去吗？它给不出去，因为合同没写清楚我怎么给？多了不行，少了不行。</a:t>
            </a:r>
            <a:endParaRPr lang="zh-CN" dirty="0">
              <a:latin typeface="微软雅黑" panose="020B0503020204020204" charset="-122"/>
              <a:ea typeface="微软雅黑" panose="020B0503020204020204" charset="-122"/>
              <a:sym typeface="+mn-ea"/>
            </a:endParaRPr>
          </a:p>
          <a:p>
            <a:r>
              <a:rPr lang="zh-CN" altLang="en-US" dirty="0">
                <a:sym typeface="+mn-ea"/>
              </a:rPr>
              <a:t>即便我们把规则说清楚了，我认为还有一种情况导致两拖，那就是根源出了问题，合同没签清楚。我跟你打官司的时候，要索赔。我们签了一个框架协议、模糊合同，甲方坑骗乙方。活白干了，我就跟你扯。合同没有签清楚，就好像两口子结婚彩礼没有说清楚在工地上吵架。</a:t>
            </a:r>
            <a:endParaRPr lang="zh-CN" altLang="en-US" dirty="0"/>
          </a:p>
          <a:p>
            <a:endParaRPr lang="zh-CN"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dirty="0">
                <a:sym typeface="+mn-ea"/>
              </a:rPr>
              <a:t>所以要解决招标问题，在合同条款里面约定清晰，最好是清单招标，童叟无欺。执行清单合同，</a:t>
            </a:r>
            <a:r>
              <a:rPr lang="zh-CN" dirty="0">
                <a:latin typeface="微软雅黑" panose="020B0503020204020204" charset="-122"/>
                <a:ea typeface="微软雅黑" panose="020B0503020204020204" charset="-122"/>
                <a:cs typeface="微软雅黑" panose="020B0503020204020204" charset="-122"/>
                <a:sym typeface="+mn-lt"/>
              </a:rPr>
              <a:t>在合同条款上就约定清清楚楚，明明白白。这个地方国家其实也在努力，就是中国招标制度进展，可以另起专题讲，今天不讨论了</a:t>
            </a:r>
            <a:endParaRPr lang="zh-CN" dirty="0">
              <a:solidFill>
                <a:schemeClr val="tx1"/>
              </a:solidFill>
              <a:latin typeface="微软雅黑" panose="020B0503020204020204" charset="-122"/>
              <a:ea typeface="微软雅黑" panose="020B0503020204020204" charset="-122"/>
              <a:cs typeface="微软雅黑" panose="020B0503020204020204" charset="-122"/>
              <a:sym typeface="+mn-lt"/>
            </a:endParaRPr>
          </a:p>
          <a:p>
            <a:endParaRPr lang="zh-CN" dirty="0">
              <a:solidFill>
                <a:schemeClr val="tx1"/>
              </a:solidFill>
              <a:latin typeface="微软雅黑" panose="020B0503020204020204" charset="-122"/>
              <a:ea typeface="微软雅黑" panose="020B0503020204020204" charset="-122"/>
              <a:cs typeface="微软雅黑" panose="020B0503020204020204" charset="-122"/>
              <a:sym typeface="+mn-lt"/>
            </a:endParaRPr>
          </a:p>
          <a:p>
            <a:endParaRPr lang="zh-CN"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fontAlgn="auto">
              <a:lnSpc>
                <a:spcPct val="150000"/>
              </a:lnSpc>
            </a:pPr>
            <a:r>
              <a:rPr lang="zh-CN" altLang="en-US" dirty="0">
                <a:sym typeface="+mn-ea"/>
              </a:rPr>
              <a:t>总结：</a:t>
            </a:r>
            <a:r>
              <a:rPr lang="zh-CN" altLang="en-US">
                <a:solidFill>
                  <a:schemeClr val="lt1"/>
                </a:solidFill>
                <a:latin typeface="微软雅黑" panose="020B0503020204020204" charset="-122"/>
                <a:ea typeface="微软雅黑" panose="020B0503020204020204" charset="-122"/>
                <a:sym typeface="+mn-ea"/>
              </a:rPr>
              <a:t>根治两拖的办法：有监管的过程结算、规则清晰的计量支付、全费用清单单价招标条款清晰的合同</a:t>
            </a:r>
            <a:endParaRPr lang="zh-CN" altLang="en-US">
              <a:solidFill>
                <a:schemeClr val="lt1"/>
              </a:solidFill>
              <a:latin typeface="微软雅黑" panose="020B0503020204020204" charset="-122"/>
              <a:ea typeface="微软雅黑" panose="020B0503020204020204" charset="-122"/>
            </a:endParaRPr>
          </a:p>
          <a:p>
            <a:pPr algn="l" fontAlgn="auto">
              <a:lnSpc>
                <a:spcPct val="150000"/>
              </a:lnSpc>
            </a:pPr>
            <a:endParaRPr lang="zh-CN" altLang="en-US">
              <a:solidFill>
                <a:schemeClr val="bg1"/>
              </a:solidFill>
              <a:latin typeface="微软雅黑" panose="020B0503020204020204" charset="-122"/>
              <a:ea typeface="微软雅黑" panose="020B0503020204020204" charset="-122"/>
            </a:endParaRPr>
          </a:p>
          <a:p>
            <a:pPr algn="l"/>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D8420A-85FE-4D57-B1A6-28F6E73382EF}"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latin typeface="微软雅黑" panose="020B0503020204020204" charset="-122"/>
                <a:ea typeface="微软雅黑" panose="020B0503020204020204" charset="-122"/>
                <a:sym typeface="+mn-ea"/>
              </a:rPr>
              <a:t>呼吁行业专家和老师一起来：</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latin typeface="微软雅黑" panose="020B0503020204020204" charset="-122"/>
                <a:ea typeface="微软雅黑" panose="020B0503020204020204" charset="-122"/>
                <a:sym typeface="+mn-ea"/>
              </a:rPr>
              <a:t>呼吁行业专家和老师一起来：</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D8420A-85FE-4D57-B1A6-28F6E73382EF}"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百度没有</a:t>
            </a:r>
            <a:r>
              <a:rPr lang="en-US" altLang="zh-CN"/>
              <a:t>“</a:t>
            </a:r>
            <a:r>
              <a:rPr lang="zh-CN" altLang="en-US"/>
              <a:t>两拖</a:t>
            </a:r>
            <a:r>
              <a:rPr lang="en-US" altLang="zh-CN"/>
              <a:t>”“</a:t>
            </a:r>
            <a:r>
              <a:rPr lang="zh-CN" altLang="en-US"/>
              <a:t>两拖欠</a:t>
            </a:r>
            <a:r>
              <a:rPr lang="en-US" altLang="zh-CN"/>
              <a:t>”“</a:t>
            </a:r>
            <a:r>
              <a:rPr lang="zh-CN" altLang="en-US"/>
              <a:t>两欠</a:t>
            </a:r>
            <a:r>
              <a:rPr lang="en-US" altLang="zh-CN"/>
              <a:t>”</a:t>
            </a:r>
            <a:r>
              <a:rPr lang="zh-CN" altLang="en-US"/>
              <a:t>的定义，只有分开的解释。</a:t>
            </a:r>
            <a:r>
              <a:rPr lang="en-US" altLang="zh-CN"/>
              <a:t>“</a:t>
            </a:r>
            <a:r>
              <a:rPr lang="zh-CN" altLang="en-US"/>
              <a:t>拖欠农民工工资黑名单</a:t>
            </a:r>
            <a:r>
              <a:rPr lang="en-US" altLang="zh-CN"/>
              <a:t>”</a:t>
            </a:r>
            <a:r>
              <a:rPr lang="zh-CN" altLang="en-US"/>
              <a:t>和</a:t>
            </a:r>
            <a:r>
              <a:rPr lang="en-US" altLang="zh-CN"/>
              <a:t>“</a:t>
            </a:r>
            <a:r>
              <a:rPr lang="zh-CN" altLang="en-US"/>
              <a:t>拖欠工程款</a:t>
            </a:r>
            <a:r>
              <a:rPr lang="en-US" altLang="zh-CN"/>
              <a:t>”</a:t>
            </a:r>
            <a:r>
              <a:rPr lang="zh-CN" altLang="en-US"/>
              <a:t>，其中</a:t>
            </a:r>
            <a:r>
              <a:rPr lang="en-US" altLang="zh-CN"/>
              <a:t>“</a:t>
            </a:r>
            <a:r>
              <a:rPr lang="zh-CN" altLang="en-US"/>
              <a:t>拖欠工程款</a:t>
            </a:r>
            <a:r>
              <a:rPr lang="en-US" altLang="zh-CN"/>
              <a:t>”</a:t>
            </a:r>
            <a:r>
              <a:rPr lang="zh-CN" altLang="en-US"/>
              <a:t>实际上就包括了两拖。</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fontAlgn="auto">
              <a:lnSpc>
                <a:spcPct val="150000"/>
              </a:lnSpc>
            </a:pPr>
            <a:r>
              <a:rPr lang="zh-CN" altLang="en-US" b="1">
                <a:solidFill>
                  <a:schemeClr val="lt1"/>
                </a:solidFill>
                <a:latin typeface="微软雅黑" panose="020B0503020204020204" charset="-122"/>
                <a:ea typeface="微软雅黑" panose="020B0503020204020204" charset="-122"/>
                <a:sym typeface="+mn-ea"/>
              </a:rPr>
              <a:t>两拖是真正的</a:t>
            </a:r>
            <a:r>
              <a:rPr lang="zh-CN" altLang="en-US" b="1">
                <a:solidFill>
                  <a:schemeClr val="accent2"/>
                </a:solidFill>
                <a:latin typeface="微软雅黑" panose="020B0503020204020204" charset="-122"/>
                <a:ea typeface="微软雅黑" panose="020B0503020204020204" charset="-122"/>
                <a:sym typeface="+mn-ea"/>
              </a:rPr>
              <a:t>社会痛点，是国家和社会的毒瘤，是癌症</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痛点</a:t>
            </a:r>
            <a:r>
              <a:rPr lang="en-US" altLang="zh-CN">
                <a:sym typeface="+mn-ea"/>
              </a:rPr>
              <a:t>1-</a:t>
            </a:r>
            <a:r>
              <a:rPr lang="zh-CN" altLang="en-US">
                <a:sym typeface="+mn-ea"/>
              </a:rPr>
              <a:t>农民工讨薪，农民工跳楼（这类数据和报道，尤其是跳楼应该都被和谐了查不到，只有个别年份的讨薪数据）</a:t>
            </a:r>
            <a:endParaRPr lang="zh-CN" altLang="en-US">
              <a:sym typeface="+mn-ea"/>
            </a:endParaRPr>
          </a:p>
          <a:p>
            <a:r>
              <a:rPr lang="zh-CN" dirty="0">
                <a:solidFill>
                  <a:schemeClr val="bg1"/>
                </a:solidFill>
                <a:latin typeface="微软雅黑" panose="020B0503020204020204" charset="-122"/>
                <a:ea typeface="微软雅黑" panose="020B0503020204020204" charset="-122"/>
                <a:sym typeface="+mn-ea"/>
              </a:rPr>
              <a:t>农民工讨薪、农民工跳楼现象屡见不鲜。</a:t>
            </a:r>
            <a:r>
              <a:rPr lang="zh-CN" altLang="en-US">
                <a:latin typeface="微软雅黑" panose="020B0503020204020204" charset="-122"/>
                <a:ea typeface="微软雅黑" panose="020B0503020204020204" charset="-122"/>
                <a:cs typeface="微软雅黑" panose="020B0503020204020204" charset="-122"/>
                <a:sym typeface="+mn-ea"/>
              </a:rPr>
              <a:t>据国家统计局抽样调查结果显示，</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2015年有1%农民工被拖欠工资，人均被欠9788元。</a:t>
            </a:r>
            <a:r>
              <a:rPr lang="zh-CN" altLang="en-US">
                <a:latin typeface="微软雅黑" panose="020B0503020204020204" charset="-122"/>
                <a:ea typeface="微软雅黑" panose="020B0503020204020204" charset="-122"/>
                <a:cs typeface="微软雅黑" panose="020B0503020204020204" charset="-122"/>
                <a:sym typeface="+mn-ea"/>
              </a:rPr>
              <a:t>2015年，全国农民工总量为27747万人，这意味着</a:t>
            </a:r>
            <a:r>
              <a:rPr lang="en-US" altLang="zh-CN">
                <a:latin typeface="微软雅黑" panose="020B0503020204020204" charset="-122"/>
                <a:ea typeface="微软雅黑" panose="020B0503020204020204" charset="-122"/>
                <a:cs typeface="微软雅黑" panose="020B0503020204020204" charset="-122"/>
                <a:sym typeface="+mn-ea"/>
              </a:rPr>
              <a:t>2015</a:t>
            </a:r>
            <a:r>
              <a:rPr lang="zh-CN" altLang="en-US">
                <a:latin typeface="微软雅黑" panose="020B0503020204020204" charset="-122"/>
                <a:ea typeface="微软雅黑" panose="020B0503020204020204" charset="-122"/>
                <a:cs typeface="微软雅黑" panose="020B0503020204020204" charset="-122"/>
                <a:sym typeface="+mn-ea"/>
              </a:rPr>
              <a:t>年有</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277多万名农民工被拖欠工资，拖欠工资的总额高达271亿元！</a:t>
            </a:r>
            <a:endParaRPr lang="zh-CN" altLang="en-US">
              <a:solidFill>
                <a:srgbClr val="1020FC"/>
              </a:solidFill>
              <a:latin typeface="微软雅黑" panose="020B0503020204020204" charset="-122"/>
              <a:ea typeface="微软雅黑" panose="020B0503020204020204" charset="-122"/>
              <a:cs typeface="微软雅黑" panose="020B0503020204020204" charset="-122"/>
              <a:sym typeface="+mn-ea"/>
            </a:endParaRPr>
          </a:p>
          <a:p>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大家都知道。2016年拖欠农民工工资新规定出台了。农民工工资新规定：国务院办公厅在1月19日印发的《关于全面治理拖欠农民工工资问题的意见》指出，将全面实行“农民工实名制管理制度”，同时推行银行代发工资制度。</a:t>
            </a:r>
            <a:endParaRPr lang="zh-CN" altLang="en-US">
              <a:solidFill>
                <a:srgbClr val="1020FC"/>
              </a:solidFill>
              <a:latin typeface="微软雅黑" panose="020B0503020204020204" charset="-122"/>
              <a:ea typeface="微软雅黑" panose="020B0503020204020204" charset="-122"/>
              <a:cs typeface="微软雅黑" panose="020B0503020204020204" charset="-122"/>
            </a:endParaRPr>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ts val="3000"/>
              </a:lnSpc>
            </a:pP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很多农民工会因为拿不到钱而闹事、罢工，有的甚至走上极端选择以死相逼。确实，拖欠农民工的钱，不仅是拖欠他们的血汗钱，还是拖欠他们的基本生活费，拖欠他们子女的上学费，拖欠他们自己或家人的医疗费。当农民工因为无钱治病而又领不到工钱时，那么拖欠者欠下的就是救命钱！</a:t>
            </a:r>
            <a:endParaRPr lang="zh-CN" altLang="en-US">
              <a:solidFill>
                <a:srgbClr val="1020FC"/>
              </a:solidFill>
              <a:latin typeface="微软雅黑" panose="020B0503020204020204" charset="-122"/>
              <a:ea typeface="微软雅黑" panose="020B0503020204020204" charset="-122"/>
              <a:cs typeface="微软雅黑" panose="020B0503020204020204" charset="-122"/>
            </a:endParaRPr>
          </a:p>
          <a:p>
            <a:pPr fontAlgn="auto">
              <a:lnSpc>
                <a:spcPts val="3000"/>
              </a:lnSpc>
            </a:pPr>
            <a:r>
              <a:rPr lang="zh-CN" altLang="en-US">
                <a:solidFill>
                  <a:srgbClr val="1020FC"/>
                </a:solidFill>
                <a:latin typeface="微软雅黑" panose="020B0503020204020204" charset="-122"/>
                <a:ea typeface="微软雅黑" panose="020B0503020204020204" charset="-122"/>
                <a:cs typeface="微软雅黑" panose="020B0503020204020204" charset="-122"/>
              </a:rPr>
              <a:t>我们在百度搜索关键词</a:t>
            </a:r>
            <a:r>
              <a:rPr lang="en-US" altLang="zh-CN">
                <a:solidFill>
                  <a:srgbClr val="1020FC"/>
                </a:solidFill>
                <a:latin typeface="微软雅黑" panose="020B0503020204020204" charset="-122"/>
                <a:ea typeface="微软雅黑" panose="020B0503020204020204" charset="-122"/>
                <a:cs typeface="微软雅黑" panose="020B0503020204020204" charset="-122"/>
              </a:rPr>
              <a:t>“</a:t>
            </a:r>
            <a:r>
              <a:rPr lang="zh-CN" altLang="en-US">
                <a:solidFill>
                  <a:srgbClr val="1020FC"/>
                </a:solidFill>
                <a:latin typeface="微软雅黑" panose="020B0503020204020204" charset="-122"/>
                <a:ea typeface="微软雅黑" panose="020B0503020204020204" charset="-122"/>
                <a:cs typeface="微软雅黑" panose="020B0503020204020204" charset="-122"/>
              </a:rPr>
              <a:t>农民工讨薪</a:t>
            </a:r>
            <a:r>
              <a:rPr lang="en-US" altLang="zh-CN">
                <a:solidFill>
                  <a:srgbClr val="1020FC"/>
                </a:solidFill>
                <a:latin typeface="微软雅黑" panose="020B0503020204020204" charset="-122"/>
                <a:ea typeface="微软雅黑" panose="020B0503020204020204" charset="-122"/>
                <a:cs typeface="微软雅黑" panose="020B0503020204020204" charset="-122"/>
              </a:rPr>
              <a:t>”“</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农民工上访</a:t>
            </a:r>
            <a:r>
              <a:rPr lang="en-US" altLang="zh-CN">
                <a:solidFill>
                  <a:srgbClr val="1020FC"/>
                </a:solidFill>
                <a:latin typeface="微软雅黑" panose="020B0503020204020204" charset="-122"/>
                <a:ea typeface="微软雅黑" panose="020B0503020204020204" charset="-122"/>
                <a:cs typeface="微软雅黑" panose="020B0503020204020204" charset="-122"/>
              </a:rPr>
              <a:t>”</a:t>
            </a:r>
            <a:r>
              <a:rPr lang="zh-CN" altLang="en-US">
                <a:solidFill>
                  <a:srgbClr val="1020FC"/>
                </a:solidFill>
                <a:latin typeface="微软雅黑" panose="020B0503020204020204" charset="-122"/>
                <a:ea typeface="微软雅黑" panose="020B0503020204020204" charset="-122"/>
                <a:cs typeface="微软雅黑" panose="020B0503020204020204" charset="-122"/>
              </a:rPr>
              <a:t>，分别有</a:t>
            </a:r>
            <a:r>
              <a:rPr lang="en-US" altLang="zh-CN">
                <a:solidFill>
                  <a:srgbClr val="1020FC"/>
                </a:solidFill>
                <a:latin typeface="微软雅黑" panose="020B0503020204020204" charset="-122"/>
                <a:ea typeface="微软雅黑" panose="020B0503020204020204" charset="-122"/>
                <a:cs typeface="微软雅黑" panose="020B0503020204020204" charset="-122"/>
              </a:rPr>
              <a:t>3000</a:t>
            </a:r>
            <a:r>
              <a:rPr lang="zh-CN" altLang="en-US">
                <a:solidFill>
                  <a:srgbClr val="1020FC"/>
                </a:solidFill>
                <a:latin typeface="微软雅黑" panose="020B0503020204020204" charset="-122"/>
                <a:ea typeface="微软雅黑" panose="020B0503020204020204" charset="-122"/>
                <a:cs typeface="微软雅黑" panose="020B0503020204020204" charset="-122"/>
              </a:rPr>
              <a:t>多万条和</a:t>
            </a:r>
            <a:r>
              <a:rPr lang="en-US" altLang="zh-CN">
                <a:solidFill>
                  <a:srgbClr val="1020FC"/>
                </a:solidFill>
                <a:latin typeface="微软雅黑" panose="020B0503020204020204" charset="-122"/>
                <a:ea typeface="微软雅黑" panose="020B0503020204020204" charset="-122"/>
                <a:cs typeface="微软雅黑" panose="020B0503020204020204" charset="-122"/>
              </a:rPr>
              <a:t>1700</a:t>
            </a:r>
            <a:r>
              <a:rPr lang="zh-CN" altLang="en-US">
                <a:solidFill>
                  <a:srgbClr val="1020FC"/>
                </a:solidFill>
                <a:latin typeface="微软雅黑" panose="020B0503020204020204" charset="-122"/>
                <a:ea typeface="微软雅黑" panose="020B0503020204020204" charset="-122"/>
                <a:cs typeface="微软雅黑" panose="020B0503020204020204" charset="-122"/>
              </a:rPr>
              <a:t>多万条数据，搜索</a:t>
            </a:r>
            <a:r>
              <a:rPr lang="en-US" altLang="zh-CN">
                <a:solidFill>
                  <a:srgbClr val="1020FC"/>
                </a:solidFill>
                <a:latin typeface="微软雅黑" panose="020B0503020204020204" charset="-122"/>
                <a:ea typeface="微软雅黑" panose="020B0503020204020204" charset="-122"/>
                <a:cs typeface="微软雅黑" panose="020B0503020204020204" charset="-122"/>
              </a:rPr>
              <a:t>“</a:t>
            </a:r>
            <a:r>
              <a:rPr lang="zh-CN" altLang="en-US">
                <a:solidFill>
                  <a:srgbClr val="1020FC"/>
                </a:solidFill>
                <a:latin typeface="微软雅黑" panose="020B0503020204020204" charset="-122"/>
                <a:ea typeface="微软雅黑" panose="020B0503020204020204" charset="-122"/>
                <a:cs typeface="微软雅黑" panose="020B0503020204020204" charset="-122"/>
              </a:rPr>
              <a:t>农民工跳楼</a:t>
            </a:r>
            <a:r>
              <a:rPr lang="en-US" altLang="zh-CN">
                <a:solidFill>
                  <a:srgbClr val="1020FC"/>
                </a:solidFill>
                <a:latin typeface="微软雅黑" panose="020B0503020204020204" charset="-122"/>
                <a:ea typeface="微软雅黑" panose="020B0503020204020204" charset="-122"/>
                <a:cs typeface="微软雅黑" panose="020B0503020204020204" charset="-122"/>
              </a:rPr>
              <a:t>”</a:t>
            </a:r>
            <a:r>
              <a:rPr lang="zh-CN" altLang="en-US">
                <a:solidFill>
                  <a:srgbClr val="1020FC"/>
                </a:solidFill>
                <a:latin typeface="微软雅黑" panose="020B0503020204020204" charset="-122"/>
                <a:ea typeface="微软雅黑" panose="020B0503020204020204" charset="-122"/>
                <a:cs typeface="微软雅黑" panose="020B0503020204020204" charset="-122"/>
              </a:rPr>
              <a:t>，也有将近</a:t>
            </a:r>
            <a:r>
              <a:rPr lang="en-US" altLang="zh-CN">
                <a:solidFill>
                  <a:srgbClr val="1020FC"/>
                </a:solidFill>
                <a:latin typeface="微软雅黑" panose="020B0503020204020204" charset="-122"/>
                <a:ea typeface="微软雅黑" panose="020B0503020204020204" charset="-122"/>
                <a:cs typeface="微软雅黑" panose="020B0503020204020204" charset="-122"/>
              </a:rPr>
              <a:t>1000</a:t>
            </a:r>
            <a:r>
              <a:rPr lang="zh-CN" altLang="en-US">
                <a:solidFill>
                  <a:srgbClr val="1020FC"/>
                </a:solidFill>
                <a:latin typeface="微软雅黑" panose="020B0503020204020204" charset="-122"/>
                <a:ea typeface="微软雅黑" panose="020B0503020204020204" charset="-122"/>
                <a:cs typeface="微软雅黑" panose="020B0503020204020204" charset="-122"/>
              </a:rPr>
              <a:t>万条的数据</a:t>
            </a:r>
            <a:endParaRPr lang="zh-CN" altLang="en-US">
              <a:solidFill>
                <a:srgbClr val="1020FC"/>
              </a:solidFill>
              <a:latin typeface="微软雅黑" panose="020B0503020204020204" charset="-122"/>
              <a:ea typeface="微软雅黑" panose="020B0503020204020204" charset="-122"/>
              <a:cs typeface="微软雅黑" panose="020B0503020204020204" charset="-122"/>
            </a:endParaRPr>
          </a:p>
          <a:p>
            <a:pPr fontAlgn="auto">
              <a:lnSpc>
                <a:spcPts val="3000"/>
              </a:lnSpc>
            </a:pPr>
            <a:endParaRPr lang="zh-CN" altLang="en-US">
              <a:solidFill>
                <a:srgbClr val="1020FC"/>
              </a:solidFill>
              <a:latin typeface="微软雅黑" panose="020B0503020204020204" charset="-122"/>
              <a:ea typeface="微软雅黑" panose="020B0503020204020204" charset="-122"/>
              <a:cs typeface="微软雅黑" panose="020B0503020204020204" charset="-122"/>
              <a:sym typeface="+mn-ea"/>
            </a:endParaRPr>
          </a:p>
          <a:p>
            <a:endParaRPr lang="zh-CN" altLang="en-US"/>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痛点</a:t>
            </a:r>
            <a:r>
              <a:rPr lang="en-US" altLang="zh-CN">
                <a:sym typeface="+mn-ea"/>
              </a:rPr>
              <a:t>2-</a:t>
            </a:r>
            <a:r>
              <a:rPr lang="zh-CN" b="1" dirty="0">
                <a:solidFill>
                  <a:schemeClr val="bg1"/>
                </a:solidFill>
                <a:latin typeface="微软雅黑" panose="020B0503020204020204" charset="-122"/>
                <a:ea typeface="微软雅黑" panose="020B0503020204020204" charset="-122"/>
                <a:sym typeface="+mn-ea"/>
              </a:rPr>
              <a:t>中小企业要债难、融资难，举步维艰</a:t>
            </a:r>
            <a:r>
              <a:rPr lang="zh-CN" altLang="en-US">
                <a:sym typeface="+mn-ea"/>
              </a:rPr>
              <a:t>（中小企业不全是建筑领域的）</a:t>
            </a:r>
            <a:endParaRPr lang="zh-CN" altLang="en-US">
              <a:sym typeface="+mn-ea"/>
            </a:endParaRPr>
          </a:p>
          <a:p>
            <a:pPr fontAlgn="auto">
              <a:lnSpc>
                <a:spcPts val="3000"/>
              </a:lnSpc>
            </a:pPr>
            <a:r>
              <a:rPr lang="zh-CN" altLang="en-US">
                <a:latin typeface="微软雅黑" panose="020B0503020204020204" charset="-122"/>
                <a:ea typeface="微软雅黑" panose="020B0503020204020204" charset="-122"/>
                <a:cs typeface="微软雅黑" panose="020B0503020204020204" charset="-122"/>
                <a:sym typeface="+mn-ea"/>
              </a:rPr>
              <a:t>近年来，国内中小企业由于</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经营困难</a:t>
            </a:r>
            <a:r>
              <a:rPr lang="zh-CN" altLang="en-US">
                <a:latin typeface="微软雅黑" panose="020B0503020204020204" charset="-122"/>
                <a:ea typeface="微软雅黑" panose="020B0503020204020204" charset="-122"/>
                <a:cs typeface="微软雅黑" panose="020B0503020204020204" charset="-122"/>
                <a:sym typeface="+mn-ea"/>
              </a:rPr>
              <a:t>，出现</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倒闭</a:t>
            </a:r>
            <a:r>
              <a:rPr lang="zh-CN" altLang="en-US">
                <a:latin typeface="微软雅黑" panose="020B0503020204020204" charset="-122"/>
                <a:ea typeface="微软雅黑" panose="020B0503020204020204" charset="-122"/>
                <a:cs typeface="微软雅黑" panose="020B0503020204020204" charset="-122"/>
                <a:sym typeface="+mn-ea"/>
              </a:rPr>
              <a:t>的现象屡见不鲜。据2019年数据显示，我国有超过100万家企业倒闭，其中</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超过90%是中小型企业</a:t>
            </a:r>
            <a:r>
              <a:rPr lang="zh-CN" altLang="en-US">
                <a:latin typeface="微软雅黑" panose="020B0503020204020204" charset="-122"/>
                <a:ea typeface="微软雅黑" panose="020B0503020204020204" charset="-122"/>
                <a:cs typeface="微软雅黑" panose="020B0503020204020204" charset="-122"/>
                <a:sym typeface="+mn-ea"/>
              </a:rPr>
              <a:t>，中小企业的平均寿命仅有</a:t>
            </a:r>
            <a:r>
              <a:rPr lang="en-US" altLang="zh-CN">
                <a:latin typeface="微软雅黑" panose="020B0503020204020204" charset="-122"/>
                <a:ea typeface="微软雅黑" panose="020B0503020204020204" charset="-122"/>
                <a:cs typeface="微软雅黑" panose="020B0503020204020204" charset="-122"/>
                <a:sym typeface="+mn-ea"/>
              </a:rPr>
              <a:t>2.9</a:t>
            </a:r>
            <a:r>
              <a:rPr lang="zh-CN" altLang="en-US">
                <a:latin typeface="微软雅黑" panose="020B0503020204020204" charset="-122"/>
                <a:ea typeface="微软雅黑" panose="020B0503020204020204" charset="-122"/>
                <a:cs typeface="微软雅黑" panose="020B0503020204020204" charset="-122"/>
                <a:sym typeface="+mn-ea"/>
              </a:rPr>
              <a:t>年。2020年上半年，全国注销的企业数就超过80万。</a:t>
            </a:r>
            <a:r>
              <a:rPr lang="zh-CN" altLang="en-US">
                <a:latin typeface="微软雅黑" panose="020B0503020204020204" charset="-122"/>
                <a:ea typeface="微软雅黑" panose="020B0503020204020204" charset="-122"/>
                <a:cs typeface="微软雅黑" panose="020B0503020204020204" charset="-122"/>
                <a:sym typeface="+mn-ea"/>
              </a:rPr>
              <a:t>而</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建筑业作为中小企业较为集中的行业之一</a:t>
            </a:r>
            <a:r>
              <a:rPr lang="zh-CN" altLang="en-US">
                <a:latin typeface="微软雅黑" panose="020B0503020204020204" charset="-122"/>
                <a:ea typeface="微软雅黑" panose="020B0503020204020204" charset="-122"/>
                <a:cs typeface="微软雅黑" panose="020B0503020204020204" charset="-122"/>
                <a:sym typeface="+mn-ea"/>
              </a:rPr>
              <a:t>，前途更是堪忧！</a:t>
            </a:r>
            <a:endParaRPr lang="zh-CN" altLang="en-US">
              <a:latin typeface="微软雅黑" panose="020B0503020204020204" charset="-122"/>
              <a:ea typeface="微软雅黑" panose="020B0503020204020204" charset="-122"/>
              <a:cs typeface="微软雅黑" panose="020B0503020204020204" charset="-122"/>
            </a:endParaRPr>
          </a:p>
          <a:p>
            <a:pPr fontAlgn="auto">
              <a:lnSpc>
                <a:spcPts val="3000"/>
              </a:lnSpc>
            </a:pPr>
            <a:r>
              <a:rPr lang="zh-CN" altLang="en-US">
                <a:latin typeface="微软雅黑" panose="020B0503020204020204" charset="-122"/>
                <a:ea typeface="微软雅黑" panose="020B0503020204020204" charset="-122"/>
                <a:cs typeface="微软雅黑" panose="020B0503020204020204" charset="-122"/>
                <a:sym typeface="+mn-ea"/>
              </a:rPr>
              <a:t>（资料来源：前瞻产业研究院）</a:t>
            </a:r>
            <a:endParaRPr>
              <a:latin typeface="微软雅黑" panose="020B0503020204020204" charset="-122"/>
              <a:ea typeface="微软雅黑" panose="020B0503020204020204" charset="-122"/>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auto">
              <a:lnSpc>
                <a:spcPts val="3000"/>
              </a:lnSpc>
            </a:pPr>
            <a:r>
              <a:rPr lang="zh-CN">
                <a:latin typeface="微软雅黑" panose="020B0503020204020204" charset="-122"/>
                <a:ea typeface="微软雅黑" panose="020B0503020204020204" charset="-122"/>
                <a:sym typeface="+mn-ea"/>
              </a:rPr>
              <a:t>据</a:t>
            </a:r>
            <a:r>
              <a:rPr>
                <a:latin typeface="微软雅黑" panose="020B0503020204020204" charset="-122"/>
                <a:ea typeface="微软雅黑" panose="020B0503020204020204" charset="-122"/>
                <a:sym typeface="+mn-ea"/>
              </a:rPr>
              <a:t>中华人民共和国住房和城乡建设部</a:t>
            </a:r>
            <a:r>
              <a:rPr lang="zh-CN">
                <a:latin typeface="微软雅黑" panose="020B0503020204020204" charset="-122"/>
                <a:ea typeface="微软雅黑" panose="020B0503020204020204" charset="-122"/>
                <a:sym typeface="+mn-ea"/>
              </a:rPr>
              <a:t>数据显示：</a:t>
            </a:r>
            <a:r>
              <a:rPr>
                <a:latin typeface="微软雅黑" panose="020B0503020204020204" charset="-122"/>
                <a:ea typeface="微软雅黑" panose="020B0503020204020204" charset="-122"/>
                <a:sym typeface="+mn-ea"/>
              </a:rPr>
              <a:t>2009年我国全社会固定资产投资224846亿元，建筑业总产值75864亿元，占固定资产投资的33.7%；建筑业增加值22333亿元，比上年增长18.2%。</a:t>
            </a:r>
            <a:r>
              <a:rPr lang="en-US">
                <a:latin typeface="微软雅黑" panose="020B0503020204020204" charset="-122"/>
                <a:ea typeface="微软雅黑" panose="020B0503020204020204" charset="-122"/>
                <a:sym typeface="+mn-ea"/>
              </a:rPr>
              <a:t>2010</a:t>
            </a:r>
            <a:r>
              <a:rPr lang="zh-CN" altLang="en-US">
                <a:latin typeface="微软雅黑" panose="020B0503020204020204" charset="-122"/>
                <a:ea typeface="微软雅黑" panose="020B0503020204020204" charset="-122"/>
                <a:sym typeface="+mn-ea"/>
              </a:rPr>
              <a:t>年</a:t>
            </a:r>
            <a:r>
              <a:rPr>
                <a:latin typeface="微软雅黑" panose="020B0503020204020204" charset="-122"/>
                <a:ea typeface="微软雅黑" panose="020B0503020204020204" charset="-122"/>
                <a:sym typeface="+mn-ea"/>
              </a:rPr>
              <a:t>，全国建筑业企业及其分支机构总量已达到23万家，从业人员约3400万人；工程勘察、工程设计、工程监理、工程招标代理等工程咨询服务企业近3万家，从业人员已超过200万人。</a:t>
            </a:r>
            <a:endParaRPr>
              <a:latin typeface="微软雅黑" panose="020B0503020204020204" charset="-122"/>
              <a:ea typeface="微软雅黑" panose="020B0503020204020204" charset="-122"/>
              <a:sym typeface="+mn-ea"/>
            </a:endParaRPr>
          </a:p>
          <a:p>
            <a:pPr fontAlgn="auto">
              <a:lnSpc>
                <a:spcPts val="3000"/>
              </a:lnSpc>
            </a:pPr>
            <a:r>
              <a:rPr lang="en-US">
                <a:latin typeface="微软雅黑" panose="020B0503020204020204" charset="-122"/>
                <a:ea typeface="微软雅黑" panose="020B0503020204020204" charset="-122"/>
                <a:sym typeface="+mn-ea"/>
              </a:rPr>
              <a:t>2018</a:t>
            </a:r>
            <a:r>
              <a:rPr lang="zh-CN" altLang="en-US">
                <a:latin typeface="微软雅黑" panose="020B0503020204020204" charset="-122"/>
                <a:ea typeface="微软雅黑" panose="020B0503020204020204" charset="-122"/>
                <a:sym typeface="+mn-ea"/>
              </a:rPr>
              <a:t>年，中国</a:t>
            </a:r>
            <a:r>
              <a:rPr>
                <a:latin typeface="微软雅黑" panose="020B0503020204020204" charset="-122"/>
                <a:ea typeface="微软雅黑" panose="020B0503020204020204" charset="-122"/>
                <a:sym typeface="+mn-ea"/>
              </a:rPr>
              <a:t>建筑业企业已达到</a:t>
            </a:r>
            <a:r>
              <a:rPr lang="en-US">
                <a:latin typeface="微软雅黑" panose="020B0503020204020204" charset="-122"/>
                <a:ea typeface="微软雅黑" panose="020B0503020204020204" charset="-122"/>
                <a:sym typeface="+mn-ea"/>
              </a:rPr>
              <a:t>40</a:t>
            </a:r>
            <a:r>
              <a:rPr>
                <a:latin typeface="微软雅黑" panose="020B0503020204020204" charset="-122"/>
                <a:ea typeface="微软雅黑" panose="020B0503020204020204" charset="-122"/>
                <a:sym typeface="+mn-ea"/>
              </a:rPr>
              <a:t>万家</a:t>
            </a:r>
            <a:r>
              <a:rPr lang="zh-CN">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近两年，建筑企业国际化、“走出去”风头正劲，尤其是民营企业、中小型建筑企业，如果不对国际市场环境进行深入分析，不断梳理、总结、深化海外经验，盲目的国际化之会让企业迅速步入死亡的深渊。</a:t>
            </a:r>
            <a:endParaRPr lang="zh-CN" altLang="en-US">
              <a:latin typeface="微软雅黑" panose="020B0503020204020204" charset="-122"/>
              <a:ea typeface="微软雅黑" panose="020B0503020204020204" charset="-122"/>
              <a:sym typeface="+mn-ea"/>
            </a:endParaRPr>
          </a:p>
          <a:p>
            <a:pPr fontAlgn="auto">
              <a:lnSpc>
                <a:spcPts val="3000"/>
              </a:lnSpc>
            </a:pPr>
            <a:r>
              <a:rPr lang="en-US" altLang="zh-CN">
                <a:latin typeface="微软雅黑" panose="020B0503020204020204" charset="-122"/>
                <a:ea typeface="微软雅黑" panose="020B0503020204020204" charset="-122"/>
                <a:cs typeface="微软雅黑" panose="020B0503020204020204" charset="-122"/>
                <a:sym typeface="+mn-ea"/>
              </a:rPr>
              <a:t>2010</a:t>
            </a:r>
            <a:r>
              <a:rPr lang="zh-CN" altLang="en-US">
                <a:latin typeface="微软雅黑" panose="020B0503020204020204" charset="-122"/>
                <a:ea typeface="微软雅黑" panose="020B0503020204020204" charset="-122"/>
                <a:cs typeface="微软雅黑" panose="020B0503020204020204" charset="-122"/>
                <a:sym typeface="+mn-ea"/>
              </a:rPr>
              <a:t>年11月，《中国基建报》总编在第14届中国投资峰会上作主题发言时指出：新基建时代，</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50%的传统建筑企业或将倒闭</a:t>
            </a:r>
            <a:r>
              <a:rPr lang="zh-CN" altLang="en-US">
                <a:latin typeface="微软雅黑" panose="020B0503020204020204" charset="-122"/>
                <a:ea typeface="微软雅黑" panose="020B0503020204020204" charset="-122"/>
                <a:cs typeface="微软雅黑" panose="020B0503020204020204" charset="-122"/>
                <a:sym typeface="+mn-ea"/>
              </a:rPr>
              <a:t>。</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银行贷款是建筑企业的命脉</a:t>
            </a:r>
            <a:r>
              <a:rPr lang="zh-CN" altLang="en-US">
                <a:latin typeface="微软雅黑" panose="020B0503020204020204" charset="-122"/>
                <a:ea typeface="微软雅黑" panose="020B0503020204020204" charset="-122"/>
                <a:cs typeface="微软雅黑" panose="020B0503020204020204" charset="-122"/>
                <a:sym typeface="+mn-ea"/>
              </a:rPr>
              <a:t>，银行断供造成企业资金链断裂、继而破产。</a:t>
            </a:r>
            <a:endParaRPr lang="zh-CN" altLang="en-US">
              <a:latin typeface="微软雅黑" panose="020B0503020204020204" charset="-122"/>
              <a:ea typeface="微软雅黑" panose="020B0503020204020204" charset="-122"/>
              <a:cs typeface="微软雅黑" panose="020B0503020204020204" charset="-122"/>
              <a:sym typeface="+mn-ea"/>
            </a:endParaRPr>
          </a:p>
          <a:p>
            <a:pPr fontAlgn="auto">
              <a:lnSpc>
                <a:spcPts val="3000"/>
              </a:lnSpc>
            </a:pP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我们在百度搜索关键词</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拖欠工程款</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，将近</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6000</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万条数据，搜索</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建筑行业中小企业破产</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也有将近</a:t>
            </a:r>
            <a:r>
              <a:rPr lang="en-US" altLang="zh-CN">
                <a:solidFill>
                  <a:srgbClr val="1020FC"/>
                </a:solidFill>
                <a:latin typeface="微软雅黑" panose="020B0503020204020204" charset="-122"/>
                <a:ea typeface="微软雅黑" panose="020B0503020204020204" charset="-122"/>
                <a:cs typeface="微软雅黑" panose="020B0503020204020204" charset="-122"/>
                <a:sym typeface="+mn-ea"/>
              </a:rPr>
              <a:t>2850</a:t>
            </a:r>
            <a:r>
              <a:rPr lang="zh-CN" altLang="en-US">
                <a:solidFill>
                  <a:srgbClr val="1020FC"/>
                </a:solidFill>
                <a:latin typeface="微软雅黑" panose="020B0503020204020204" charset="-122"/>
                <a:ea typeface="微软雅黑" panose="020B0503020204020204" charset="-122"/>
                <a:cs typeface="微软雅黑" panose="020B0503020204020204" charset="-122"/>
                <a:sym typeface="+mn-ea"/>
              </a:rPr>
              <a:t>万条的数据。</a:t>
            </a:r>
            <a:endParaRPr lang="zh-CN" altLang="en-US">
              <a:solidFill>
                <a:srgbClr val="1020FC"/>
              </a:solidFill>
              <a:latin typeface="微软雅黑" panose="020B0503020204020204" charset="-122"/>
              <a:ea typeface="微软雅黑" panose="020B0503020204020204" charset="-122"/>
              <a:cs typeface="微软雅黑" panose="020B0503020204020204" charset="-122"/>
            </a:endParaRPr>
          </a:p>
          <a:p>
            <a:pPr fontAlgn="auto">
              <a:lnSpc>
                <a:spcPts val="3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ts val="3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ts val="3000"/>
              </a:lnSpc>
            </a:pPr>
            <a:endParaRPr lang="zh-CN" altLang="en-US">
              <a:latin typeface="微软雅黑" panose="020B0503020204020204" charset="-122"/>
              <a:ea typeface="微软雅黑" panose="020B0503020204020204"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6" name="图片 35" descr="公司logo"/>
          <p:cNvPicPr>
            <a:picLocks noChangeAspect="1"/>
          </p:cNvPicPr>
          <p:nvPr userDrawn="1"/>
        </p:nvPicPr>
        <p:blipFill>
          <a:blip r:embed="rId2"/>
          <a:stretch>
            <a:fillRect/>
          </a:stretch>
        </p:blipFill>
        <p:spPr>
          <a:xfrm>
            <a:off x="11001375" y="143510"/>
            <a:ext cx="1003935" cy="300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descr="图片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3" y="-20638"/>
            <a:ext cx="12266613"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
        <p:nvSpPr>
          <p:cNvPr id="7" name="矩形 6"/>
          <p:cNvSpPr/>
          <p:nvPr userDrawn="1"/>
        </p:nvSpPr>
        <p:spPr>
          <a:xfrm>
            <a:off x="10159365" y="6436360"/>
            <a:ext cx="1869440" cy="275590"/>
          </a:xfrm>
          <a:prstGeom prst="rect">
            <a:avLst/>
          </a:prstGeom>
        </p:spPr>
        <p:txBody>
          <a:bodyPr wrap="square">
            <a:spAutoFit/>
          </a:bodyPr>
          <a:p>
            <a:pPr algn="r"/>
            <a:r>
              <a:rPr lang="zh-CN" sz="1200" b="1" dirty="0">
                <a:solidFill>
                  <a:schemeClr val="accent2"/>
                </a:solidFill>
                <a:latin typeface="微软雅黑" panose="020B0503020204020204" charset="-122"/>
                <a:ea typeface="微软雅黑" panose="020B0503020204020204" charset="-122"/>
              </a:rPr>
              <a:t>计支宝研究院出品</a:t>
            </a:r>
            <a:endParaRPr lang="zh-CN" sz="1200" b="1" u="sng" dirty="0">
              <a:solidFill>
                <a:schemeClr val="accent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pic>
        <p:nvPicPr>
          <p:cNvPr id="36" name="图片 35" descr="公司logo"/>
          <p:cNvPicPr>
            <a:picLocks noChangeAspect="1"/>
          </p:cNvPicPr>
          <p:nvPr userDrawn="1"/>
        </p:nvPicPr>
        <p:blipFill>
          <a:blip r:embed="rId13"/>
          <a:stretch>
            <a:fillRect/>
          </a:stretch>
        </p:blipFill>
        <p:spPr>
          <a:xfrm>
            <a:off x="11001375" y="143510"/>
            <a:ext cx="1003935" cy="3003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file:///C:\Users\JZB\AppData\Local\Temp\wps\INetCache\af9485a85f461badc08c516cf7ec4e43" TargetMode="External"/><Relationship Id="rId10" Type="http://schemas.openxmlformats.org/officeDocument/2006/relationships/notesSlide" Target="../notesSlides/notesSlide9.xml"/><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5" Type="http://schemas.openxmlformats.org/officeDocument/2006/relationships/notesSlide" Target="../notesSlides/notesSlide10.xml"/><Relationship Id="rId34" Type="http://schemas.openxmlformats.org/officeDocument/2006/relationships/slideLayout" Target="../slideLayouts/slideLayout7.xml"/><Relationship Id="rId33" Type="http://schemas.openxmlformats.org/officeDocument/2006/relationships/tags" Target="../tags/tag38.xml"/><Relationship Id="rId32" Type="http://schemas.openxmlformats.org/officeDocument/2006/relationships/tags" Target="../tags/tag37.xml"/><Relationship Id="rId31" Type="http://schemas.openxmlformats.org/officeDocument/2006/relationships/tags" Target="../tags/tag36.xml"/><Relationship Id="rId30" Type="http://schemas.openxmlformats.org/officeDocument/2006/relationships/tags" Target="../tags/tag35.xml"/><Relationship Id="rId3" Type="http://schemas.openxmlformats.org/officeDocument/2006/relationships/tags" Target="../tags/tag8.xml"/><Relationship Id="rId29" Type="http://schemas.openxmlformats.org/officeDocument/2006/relationships/tags" Target="../tags/tag34.xml"/><Relationship Id="rId28" Type="http://schemas.openxmlformats.org/officeDocument/2006/relationships/tags" Target="../tags/tag33.xml"/><Relationship Id="rId27" Type="http://schemas.openxmlformats.org/officeDocument/2006/relationships/tags" Target="../tags/tag32.xml"/><Relationship Id="rId26" Type="http://schemas.openxmlformats.org/officeDocument/2006/relationships/tags" Target="../tags/tag31.xml"/><Relationship Id="rId25" Type="http://schemas.openxmlformats.org/officeDocument/2006/relationships/tags" Target="../tags/tag30.xml"/><Relationship Id="rId24" Type="http://schemas.openxmlformats.org/officeDocument/2006/relationships/tags" Target="../tags/tag29.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tags" Target="../tags/tag7.xml"/><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39.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file:///C:\Users\JZB\AppData\Local\Temp\wps\INetCache\af9485a85f461badc08c516cf7ec4e43" TargetMode="Externa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file:///C:\Users\JZB\AppData\Local\Temp\wps\INetCache\af9485a85f461badc08c516cf7ec4e43" TargetMode="External"/><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file:///C:\Users\JZB\AppData\Local\Temp\wps\INetCache\af9485a85f461badc08c516cf7ec4e43" TargetMode="External"/><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tags" Target="../tags/tag40.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file:///C:\Users\JZB\AppData\Local\Temp\wps\INetCache\af9485a85f461badc08c516cf7ec4e43" TargetMode="Externa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21.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tags" Target="../tags/tag44.xml"/><Relationship Id="rId3" Type="http://schemas.openxmlformats.org/officeDocument/2006/relationships/image" Target="../media/image37.png"/><Relationship Id="rId2" Type="http://schemas.openxmlformats.org/officeDocument/2006/relationships/image" Target="../media/image36.png"/><Relationship Id="rId14" Type="http://schemas.openxmlformats.org/officeDocument/2006/relationships/slideLayout" Target="../slideLayouts/slideLayout7.xml"/><Relationship Id="rId13" Type="http://schemas.openxmlformats.org/officeDocument/2006/relationships/image" Target="../media/image46.png"/><Relationship Id="rId12" Type="http://schemas.openxmlformats.org/officeDocument/2006/relationships/image" Target="../media/image45.png"/><Relationship Id="rId11" Type="http://schemas.openxmlformats.org/officeDocument/2006/relationships/image" Target="../media/image44.png"/><Relationship Id="rId10" Type="http://schemas.openxmlformats.org/officeDocument/2006/relationships/image" Target="../media/image43.pn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23.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file:///C:\Users\JZB\AppData\Local\Temp\wps\INetCache\af9485a85f461badc08c516cf7ec4e43" TargetMode="External"/><Relationship Id="rId2" Type="http://schemas.openxmlformats.org/officeDocument/2006/relationships/image" Target="../media/image20.jpeg"/><Relationship Id="rId18" Type="http://schemas.openxmlformats.org/officeDocument/2006/relationships/notesSlide" Target="../notesSlides/notesSlide20.xml"/><Relationship Id="rId17" Type="http://schemas.openxmlformats.org/officeDocument/2006/relationships/slideLayout" Target="../slideLayouts/slideLayout1.xml"/><Relationship Id="rId16" Type="http://schemas.openxmlformats.org/officeDocument/2006/relationships/image" Target="../media/image59.png"/><Relationship Id="rId15" Type="http://schemas.openxmlformats.org/officeDocument/2006/relationships/image" Target="../media/image58.png"/><Relationship Id="rId14" Type="http://schemas.openxmlformats.org/officeDocument/2006/relationships/image" Target="../media/image57.png"/><Relationship Id="rId13" Type="http://schemas.openxmlformats.org/officeDocument/2006/relationships/image" Target="../media/image56.webp"/><Relationship Id="rId12" Type="http://schemas.openxmlformats.org/officeDocument/2006/relationships/image" Target="../media/image55.png"/><Relationship Id="rId11" Type="http://schemas.openxmlformats.org/officeDocument/2006/relationships/image" Target="../media/image54.png"/><Relationship Id="rId10" Type="http://schemas.openxmlformats.org/officeDocument/2006/relationships/image" Target="../media/image53.png"/><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image" Target="../media/image68.png"/><Relationship Id="rId1" Type="http://schemas.openxmlformats.org/officeDocument/2006/relationships/image" Target="../media/image67.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image" Target="../media/image70.png"/><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image" Target="../media/image69.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72.png"/><Relationship Id="rId1" Type="http://schemas.openxmlformats.org/officeDocument/2006/relationships/image" Target="../media/image71.GIF"/></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72.png"/><Relationship Id="rId1" Type="http://schemas.openxmlformats.org/officeDocument/2006/relationships/image" Target="../media/image71.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7.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image" Target="../media/image79.pn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7.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image" Target="../media/image79.png"/><Relationship Id="rId3" Type="http://schemas.openxmlformats.org/officeDocument/2006/relationships/image" Target="../media/image80.png"/><Relationship Id="rId2" Type="http://schemas.openxmlformats.org/officeDocument/2006/relationships/image" Target="file:///C:\Users\JZB\AppData\Local\Temp\wps\INetCache\af9485a85f461badc08c516cf7ec4e43" TargetMode="External"/><Relationship Id="rId1" Type="http://schemas.openxmlformats.org/officeDocument/2006/relationships/image" Target="../media/image20.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tags" Target="../tags/tag54.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image" Target="../media/image84.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7.xml"/><Relationship Id="rId4" Type="http://schemas.openxmlformats.org/officeDocument/2006/relationships/image" Target="../media/image83.png"/><Relationship Id="rId3"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tags" Target="../tags/tag57.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71.GIF"/><Relationship Id="rId1" Type="http://schemas.openxmlformats.org/officeDocument/2006/relationships/tags" Target="../tags/tag58.xml"/></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1.xml"/><Relationship Id="rId7" Type="http://schemas.openxmlformats.org/officeDocument/2006/relationships/image" Target="../media/image81.png"/><Relationship Id="rId6" Type="http://schemas.openxmlformats.org/officeDocument/2006/relationships/image" Target="../media/image86.jpeg"/><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4.png"/><Relationship Id="rId7" Type="http://schemas.openxmlformats.org/officeDocument/2006/relationships/image" Target="../media/image93.png"/><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2.png"/><Relationship Id="rId7" Type="http://schemas.openxmlformats.org/officeDocument/2006/relationships/image" Target="../media/image101.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3.jpeg"/><Relationship Id="rId4" Type="http://schemas.openxmlformats.org/officeDocument/2006/relationships/image" Target="../media/image112.jpeg"/><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5.jpeg"/><Relationship Id="rId1" Type="http://schemas.openxmlformats.org/officeDocument/2006/relationships/image" Target="../media/image114.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7.png"/><Relationship Id="rId1" Type="http://schemas.openxmlformats.org/officeDocument/2006/relationships/image" Target="../media/image116.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2.jpeg"/><Relationship Id="rId4" Type="http://schemas.openxmlformats.org/officeDocument/2006/relationships/image" Target="../media/image121.jpeg"/><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7.jpeg"/><Relationship Id="rId4" Type="http://schemas.openxmlformats.org/officeDocument/2006/relationships/image" Target="../media/image126.jpeg"/><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image" Target="../media/image123.jpeg"/></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32.jpeg"/><Relationship Id="rId5" Type="http://schemas.openxmlformats.org/officeDocument/2006/relationships/tags" Target="../tags/tag64.xml"/><Relationship Id="rId4" Type="http://schemas.openxmlformats.org/officeDocument/2006/relationships/image" Target="../media/image131.png"/><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image" Target="../media/image128.png"/></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39.jpeg"/><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image" Target="../media/image133.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81.png"/><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tags" Target="../tags/tag65.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image" Target="../media/image81.png"/><Relationship Id="rId1" Type="http://schemas.openxmlformats.org/officeDocument/2006/relationships/tags" Target="../tags/tag6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143.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2.xml"/><Relationship Id="rId3" Type="http://schemas.openxmlformats.org/officeDocument/2006/relationships/image" Target="../media/image13.png"/><Relationship Id="rId2" Type="http://schemas.openxmlformats.org/officeDocument/2006/relationships/tags" Target="../tags/tag1.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50165" y="0"/>
            <a:ext cx="12292965" cy="6914515"/>
          </a:xfrm>
          <a:prstGeom prst="rect">
            <a:avLst/>
          </a:prstGeom>
        </p:spPr>
      </p:pic>
      <p:grpSp>
        <p:nvGrpSpPr>
          <p:cNvPr id="9" name="组合 8"/>
          <p:cNvGrpSpPr/>
          <p:nvPr/>
        </p:nvGrpSpPr>
        <p:grpSpPr>
          <a:xfrm>
            <a:off x="8017510" y="6033770"/>
            <a:ext cx="381000" cy="381000"/>
            <a:chOff x="11287125" y="5505450"/>
            <a:chExt cx="381000" cy="381000"/>
          </a:xfrm>
        </p:grpSpPr>
        <p:sp>
          <p:nvSpPr>
            <p:cNvPr id="11" name="椭圆 10"/>
            <p:cNvSpPr/>
            <p:nvPr/>
          </p:nvSpPr>
          <p:spPr>
            <a:xfrm>
              <a:off x="11287125" y="5505450"/>
              <a:ext cx="381000" cy="381000"/>
            </a:xfrm>
            <a:prstGeom prst="ellipse">
              <a:avLst/>
            </a:prstGeom>
            <a:solidFill>
              <a:srgbClr val="FF3F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bg1">
                    <a:alpha val="70000"/>
                  </a:schemeClr>
                </a:solidFill>
              </a:endParaRPr>
            </a:p>
          </p:txBody>
        </p:sp>
        <p:sp>
          <p:nvSpPr>
            <p:cNvPr id="12" name="telephone-call_74451"/>
            <p:cNvSpPr>
              <a:spLocks noChangeAspect="1"/>
            </p:cNvSpPr>
            <p:nvPr/>
          </p:nvSpPr>
          <p:spPr bwMode="auto">
            <a:xfrm>
              <a:off x="11372043" y="5575768"/>
              <a:ext cx="211165" cy="240364"/>
            </a:xfrm>
            <a:custGeom>
              <a:avLst/>
              <a:gdLst>
                <a:gd name="T0" fmla="*/ 3295 w 3369"/>
                <a:gd name="T1" fmla="*/ 3138 h 3840"/>
                <a:gd name="T2" fmla="*/ 2771 w 3369"/>
                <a:gd name="T3" fmla="*/ 2472 h 3840"/>
                <a:gd name="T4" fmla="*/ 2469 w 3369"/>
                <a:gd name="T5" fmla="*/ 2437 h 3840"/>
                <a:gd name="T6" fmla="*/ 2267 w 3369"/>
                <a:gd name="T7" fmla="*/ 2596 h 3840"/>
                <a:gd name="T8" fmla="*/ 1368 w 3369"/>
                <a:gd name="T9" fmla="*/ 2197 h 3840"/>
                <a:gd name="T10" fmla="*/ 1184 w 3369"/>
                <a:gd name="T11" fmla="*/ 1236 h 3840"/>
                <a:gd name="T12" fmla="*/ 1386 w 3369"/>
                <a:gd name="T13" fmla="*/ 1076 h 3840"/>
                <a:gd name="T14" fmla="*/ 1422 w 3369"/>
                <a:gd name="T15" fmla="*/ 775 h 3840"/>
                <a:gd name="T16" fmla="*/ 897 w 3369"/>
                <a:gd name="T17" fmla="*/ 109 h 3840"/>
                <a:gd name="T18" fmla="*/ 595 w 3369"/>
                <a:gd name="T19" fmla="*/ 73 h 3840"/>
                <a:gd name="T20" fmla="*/ 388 w 3369"/>
                <a:gd name="T21" fmla="*/ 237 h 3840"/>
                <a:gd name="T22" fmla="*/ 97 w 3369"/>
                <a:gd name="T23" fmla="*/ 1370 h 3840"/>
                <a:gd name="T24" fmla="*/ 744 w 3369"/>
                <a:gd name="T25" fmla="*/ 2689 h 3840"/>
                <a:gd name="T26" fmla="*/ 1877 w 3369"/>
                <a:gd name="T27" fmla="*/ 3626 h 3840"/>
                <a:gd name="T28" fmla="*/ 3056 w 3369"/>
                <a:gd name="T29" fmla="*/ 3600 h 3840"/>
                <a:gd name="T30" fmla="*/ 3057 w 3369"/>
                <a:gd name="T31" fmla="*/ 3599 h 3840"/>
                <a:gd name="T32" fmla="*/ 3260 w 3369"/>
                <a:gd name="T33" fmla="*/ 3440 h 3840"/>
                <a:gd name="T34" fmla="*/ 3295 w 3369"/>
                <a:gd name="T35" fmla="*/ 3138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69" h="3840">
                  <a:moveTo>
                    <a:pt x="3295" y="3138"/>
                  </a:moveTo>
                  <a:lnTo>
                    <a:pt x="2771" y="2472"/>
                  </a:lnTo>
                  <a:cubicBezTo>
                    <a:pt x="2697" y="2379"/>
                    <a:pt x="2562" y="2363"/>
                    <a:pt x="2469" y="2437"/>
                  </a:cubicBezTo>
                  <a:lnTo>
                    <a:pt x="2267" y="2596"/>
                  </a:lnTo>
                  <a:cubicBezTo>
                    <a:pt x="2173" y="2669"/>
                    <a:pt x="1774" y="2712"/>
                    <a:pt x="1368" y="2197"/>
                  </a:cubicBezTo>
                  <a:cubicBezTo>
                    <a:pt x="963" y="1683"/>
                    <a:pt x="1091" y="1309"/>
                    <a:pt x="1184" y="1236"/>
                  </a:cubicBezTo>
                  <a:lnTo>
                    <a:pt x="1386" y="1076"/>
                  </a:lnTo>
                  <a:cubicBezTo>
                    <a:pt x="1479" y="1003"/>
                    <a:pt x="1495" y="868"/>
                    <a:pt x="1422" y="775"/>
                  </a:cubicBezTo>
                  <a:lnTo>
                    <a:pt x="897" y="109"/>
                  </a:lnTo>
                  <a:cubicBezTo>
                    <a:pt x="824" y="16"/>
                    <a:pt x="689" y="0"/>
                    <a:pt x="595" y="73"/>
                  </a:cubicBezTo>
                  <a:cubicBezTo>
                    <a:pt x="595" y="73"/>
                    <a:pt x="389" y="236"/>
                    <a:pt x="388" y="237"/>
                  </a:cubicBezTo>
                  <a:cubicBezTo>
                    <a:pt x="103" y="472"/>
                    <a:pt x="0" y="873"/>
                    <a:pt x="97" y="1370"/>
                  </a:cubicBezTo>
                  <a:cubicBezTo>
                    <a:pt x="182" y="1798"/>
                    <a:pt x="412" y="2267"/>
                    <a:pt x="744" y="2689"/>
                  </a:cubicBezTo>
                  <a:cubicBezTo>
                    <a:pt x="1077" y="3111"/>
                    <a:pt x="1479" y="3444"/>
                    <a:pt x="1877" y="3626"/>
                  </a:cubicBezTo>
                  <a:cubicBezTo>
                    <a:pt x="2342" y="3840"/>
                    <a:pt x="2761" y="3831"/>
                    <a:pt x="3056" y="3600"/>
                  </a:cubicBezTo>
                  <a:cubicBezTo>
                    <a:pt x="3056" y="3600"/>
                    <a:pt x="3057" y="3599"/>
                    <a:pt x="3057" y="3599"/>
                  </a:cubicBezTo>
                  <a:lnTo>
                    <a:pt x="3260" y="3440"/>
                  </a:lnTo>
                  <a:cubicBezTo>
                    <a:pt x="3353" y="3366"/>
                    <a:pt x="3369" y="3231"/>
                    <a:pt x="3295" y="3138"/>
                  </a:cubicBezTo>
                  <a:close/>
                </a:path>
              </a:pathLst>
            </a:custGeom>
            <a:solidFill>
              <a:schemeClr val="bg1"/>
            </a:solidFill>
            <a:ln>
              <a:noFill/>
            </a:ln>
          </p:spPr>
        </p:sp>
      </p:grpSp>
      <p:pic>
        <p:nvPicPr>
          <p:cNvPr id="17" name="图片 16" descr="计支宝-白色"/>
          <p:cNvPicPr>
            <a:picLocks noChangeAspect="1"/>
          </p:cNvPicPr>
          <p:nvPr/>
        </p:nvPicPr>
        <p:blipFill>
          <a:blip r:embed="rId2"/>
          <a:stretch>
            <a:fillRect/>
          </a:stretch>
        </p:blipFill>
        <p:spPr>
          <a:xfrm>
            <a:off x="-224" y="80959"/>
            <a:ext cx="1702857" cy="496854"/>
          </a:xfrm>
          <a:prstGeom prst="rect">
            <a:avLst/>
          </a:prstGeom>
        </p:spPr>
      </p:pic>
      <p:sp>
        <p:nvSpPr>
          <p:cNvPr id="5" name="文本框 4"/>
          <p:cNvSpPr txBox="1"/>
          <p:nvPr/>
        </p:nvSpPr>
        <p:spPr>
          <a:xfrm>
            <a:off x="5069205" y="1217295"/>
            <a:ext cx="6942455" cy="1568450"/>
          </a:xfrm>
          <a:prstGeom prst="rect">
            <a:avLst/>
          </a:prstGeom>
          <a:noFill/>
        </p:spPr>
        <p:txBody>
          <a:bodyPr wrap="square" rtlCol="0">
            <a:spAutoFit/>
          </a:bodyPr>
          <a:p>
            <a:pPr algn="ctr" fontAlgn="auto">
              <a:lnSpc>
                <a:spcPct val="150000"/>
              </a:lnSpc>
            </a:pPr>
            <a:r>
              <a:rPr lang="zh-CN" sz="4000" b="1" dirty="0">
                <a:solidFill>
                  <a:schemeClr val="bg1"/>
                </a:solidFill>
                <a:latin typeface="微软雅黑" panose="020B0503020204020204" charset="-122"/>
                <a:ea typeface="微软雅黑" panose="020B0503020204020204" charset="-122"/>
                <a:cs typeface="微软雅黑" panose="020B0503020204020204" charset="-122"/>
                <a:sym typeface="+mn-ea"/>
              </a:rPr>
              <a:t>计量与支付的现实意义</a:t>
            </a:r>
            <a:endParaRPr lang="zh-CN" sz="4000" b="1" dirty="0">
              <a:solidFill>
                <a:schemeClr val="bg1"/>
              </a:solidFill>
              <a:latin typeface="微软雅黑" panose="020B0503020204020204" charset="-122"/>
              <a:ea typeface="微软雅黑" panose="020B0503020204020204" charset="-122"/>
              <a:cs typeface="微软雅黑" panose="020B0503020204020204" charset="-122"/>
            </a:endParaRPr>
          </a:p>
          <a:p>
            <a:pPr algn="ctr" fontAlgn="auto">
              <a:lnSpc>
                <a:spcPct val="150000"/>
              </a:lnSpc>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 (</a:t>
            </a:r>
            <a:r>
              <a:rPr lang="zh-CN" sz="2400" b="1" dirty="0">
                <a:solidFill>
                  <a:schemeClr val="bg1"/>
                </a:solidFill>
                <a:latin typeface="微软雅黑" panose="020B0503020204020204" charset="-122"/>
                <a:ea typeface="微软雅黑" panose="020B0503020204020204" charset="-122"/>
                <a:cs typeface="微软雅黑" panose="020B0503020204020204" charset="-122"/>
              </a:rPr>
              <a:t>解决工程</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两拖，活跃社会经济，</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实现共同富裕</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8485505" y="5908040"/>
            <a:ext cx="3145155" cy="829945"/>
          </a:xfrm>
          <a:prstGeom prst="rect">
            <a:avLst/>
          </a:prstGeom>
          <a:noFill/>
        </p:spPr>
        <p:txBody>
          <a:bodyPr wrap="square" rtlCol="0">
            <a:spAutoFit/>
          </a:bodyPr>
          <a:p>
            <a:pPr algn="l"/>
            <a:r>
              <a:rPr lang="en-US" altLang="zh-CN" sz="1600" b="1" spc="150">
                <a:solidFill>
                  <a:schemeClr val="bg1"/>
                </a:solidFill>
                <a:effectLst/>
                <a:latin typeface="微软雅黑" panose="020B0503020204020204" charset="-122"/>
                <a:ea typeface="微软雅黑" panose="020B0503020204020204" charset="-122"/>
                <a:sym typeface="微软雅黑" panose="020B0503020204020204" charset="-122"/>
              </a:rPr>
              <a:t>长沙计支宝信息科技有限</a:t>
            </a:r>
            <a:r>
              <a:rPr lang="zh-CN" altLang="en-US" sz="1600" b="1" spc="150">
                <a:solidFill>
                  <a:schemeClr val="bg1"/>
                </a:solidFill>
                <a:effectLst/>
                <a:latin typeface="微软雅黑" panose="020B0503020204020204" charset="-122"/>
                <a:ea typeface="微软雅黑" panose="020B0503020204020204" charset="-122"/>
                <a:sym typeface="微软雅黑" panose="020B0503020204020204" charset="-122"/>
              </a:rPr>
              <a:t>公司</a:t>
            </a:r>
            <a:endParaRPr lang="zh-CN" altLang="en-US" sz="1600" b="1" spc="150">
              <a:solidFill>
                <a:schemeClr val="bg1"/>
              </a:solidFill>
              <a:effectLst/>
              <a:latin typeface="微软雅黑" panose="020B0503020204020204" charset="-122"/>
              <a:ea typeface="微软雅黑" panose="020B0503020204020204" charset="-122"/>
              <a:sym typeface="微软雅黑" panose="020B0503020204020204" charset="-122"/>
            </a:endParaRPr>
          </a:p>
          <a:p>
            <a:pPr algn="l"/>
            <a:r>
              <a:rPr lang="zh-CN" altLang="en-US" sz="1600" b="1" spc="150">
                <a:solidFill>
                  <a:schemeClr val="bg1"/>
                </a:solidFill>
                <a:effectLst/>
                <a:latin typeface="微软雅黑" panose="020B0503020204020204" charset="-122"/>
                <a:ea typeface="微软雅黑" panose="020B0503020204020204" charset="-122"/>
                <a:sym typeface="微软雅黑" panose="020B0503020204020204" charset="-122"/>
              </a:rPr>
              <a:t>计支宝研究院</a:t>
            </a:r>
            <a:endParaRPr lang="en-US" altLang="zh-CN" sz="1600" b="1" spc="150">
              <a:solidFill>
                <a:schemeClr val="bg1"/>
              </a:solidFill>
              <a:effectLst/>
              <a:latin typeface="微软雅黑" panose="020B0503020204020204" charset="-122"/>
              <a:ea typeface="微软雅黑" panose="020B0503020204020204" charset="-122"/>
              <a:sym typeface="微软雅黑" panose="020B0503020204020204" charset="-122"/>
            </a:endParaRPr>
          </a:p>
          <a:p>
            <a:pPr algn="l"/>
            <a:r>
              <a:rPr lang="zh-CN" altLang="zh-CN" sz="1600">
                <a:solidFill>
                  <a:schemeClr val="bg1"/>
                </a:solidFill>
                <a:latin typeface="微软雅黑" panose="020B0503020204020204" charset="-122"/>
                <a:ea typeface="微软雅黑" panose="020B0503020204020204" charset="-122"/>
                <a:sym typeface="+mn-ea"/>
              </a:rPr>
              <a:t>400-965-0588</a:t>
            </a:r>
            <a:endParaRPr lang="zh-CN" altLang="zh-CN" sz="1600" dirty="0">
              <a:solidFill>
                <a:schemeClr val="bg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640" y="948055"/>
            <a:ext cx="5287645" cy="201485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en-US" altLang="zh-CN" sz="2000">
                <a:latin typeface="微软雅黑" panose="020B0503020204020204" charset="-122"/>
                <a:ea typeface="微软雅黑" panose="020B0503020204020204" charset="-122"/>
                <a:cs typeface="微软雅黑" panose="020B0503020204020204" charset="-122"/>
              </a:rPr>
              <a:t>据统计：2014年上半年，全国建筑业企业被拖欠工程款高达1814.88亿元。</a:t>
            </a:r>
            <a:r>
              <a:rPr lang="en-US" altLang="zh-CN" sz="2000" b="1">
                <a:solidFill>
                  <a:srgbClr val="FF3F2B"/>
                </a:solidFill>
                <a:latin typeface="微软雅黑" panose="020B0503020204020204" charset="-122"/>
                <a:ea typeface="微软雅黑" panose="020B0503020204020204" charset="-122"/>
                <a:cs typeface="微软雅黑" panose="020B0503020204020204" charset="-122"/>
              </a:rPr>
              <a:t>工程领域已然成为中国收款最难的行业</a:t>
            </a:r>
            <a:r>
              <a:rPr lang="zh-CN" altLang="en-US" sz="2000" b="1">
                <a:solidFill>
                  <a:srgbClr val="FF3F2B"/>
                </a:solidFill>
                <a:latin typeface="微软雅黑" panose="020B0503020204020204" charset="-122"/>
                <a:ea typeface="微软雅黑" panose="020B0503020204020204" charset="-122"/>
                <a:cs typeface="微软雅黑" panose="020B0503020204020204" charset="-122"/>
              </a:rPr>
              <a:t>。</a:t>
            </a:r>
            <a:endParaRPr lang="zh-CN" altLang="en-US" sz="2000" b="1">
              <a:solidFill>
                <a:srgbClr val="FF3F2B"/>
              </a:solidFill>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endParaRPr lang="zh-CN" altLang="en-US" sz="2000">
              <a:solidFill>
                <a:srgbClr val="1020FC"/>
              </a:solidFill>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r>
              <a:rPr lang="zh-CN" altLang="en-US" sz="2000" b="1">
                <a:solidFill>
                  <a:srgbClr val="FF3F2B"/>
                </a:solidFill>
                <a:latin typeface="微软雅黑" panose="020B0503020204020204" charset="-122"/>
                <a:ea typeface="微软雅黑" panose="020B0503020204020204" charset="-122"/>
                <a:cs typeface="微软雅黑" panose="020B0503020204020204" charset="-122"/>
                <a:sym typeface="+mn-ea"/>
              </a:rPr>
              <a:t>工程款拖欠是施工单位倒闭的罪魁祸首！</a:t>
            </a:r>
            <a:endParaRPr lang="zh-CN" altLang="en-US" sz="2000" b="1">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p:nvPr/>
        </p:nvPicPr>
        <p:blipFill>
          <a:blip r:embed="rId1" r:link="rId2"/>
          <a:stretch>
            <a:fillRect/>
          </a:stretch>
        </p:blipFill>
        <p:spPr>
          <a:xfrm>
            <a:off x="6096000" y="3105150"/>
            <a:ext cx="0" cy="0"/>
          </a:xfrm>
          <a:prstGeom prst="rect">
            <a:avLst/>
          </a:prstGeom>
          <a:noFill/>
          <a:ln w="9525">
            <a:noFill/>
          </a:ln>
        </p:spPr>
      </p:pic>
      <p:pic>
        <p:nvPicPr>
          <p:cNvPr id="101" name="图片 100"/>
          <p:cNvPicPr/>
          <p:nvPr/>
        </p:nvPicPr>
        <p:blipFill>
          <a:blip r:embed="rId1" r:link="rId2"/>
          <a:stretch>
            <a:fillRect/>
          </a:stretch>
        </p:blipFill>
        <p:spPr>
          <a:xfrm>
            <a:off x="6096000" y="3105150"/>
            <a:ext cx="0" cy="0"/>
          </a:xfrm>
          <a:prstGeom prst="rect">
            <a:avLst/>
          </a:prstGeom>
          <a:noFill/>
          <a:ln w="9525">
            <a:noFill/>
          </a:ln>
        </p:spPr>
      </p:pic>
      <p:pic>
        <p:nvPicPr>
          <p:cNvPr id="3" name="图片 2"/>
          <p:cNvPicPr>
            <a:picLocks noChangeAspect="1"/>
          </p:cNvPicPr>
          <p:nvPr/>
        </p:nvPicPr>
        <p:blipFill>
          <a:blip r:embed="rId3"/>
          <a:stretch>
            <a:fillRect/>
          </a:stretch>
        </p:blipFill>
        <p:spPr>
          <a:xfrm>
            <a:off x="5478780" y="874395"/>
            <a:ext cx="6293485" cy="2932430"/>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4"/>
          <a:stretch>
            <a:fillRect/>
          </a:stretch>
        </p:blipFill>
        <p:spPr>
          <a:xfrm>
            <a:off x="5469255" y="2832100"/>
            <a:ext cx="6306185" cy="3230880"/>
          </a:xfrm>
          <a:prstGeom prst="rect">
            <a:avLst/>
          </a:prstGeom>
          <a:effectLst>
            <a:outerShdw blurRad="50800" dist="38100" dir="2700000" algn="tl" rotWithShape="0">
              <a:prstClr val="black">
                <a:alpha val="40000"/>
              </a:prstClr>
            </a:outerShdw>
          </a:effectLst>
        </p:spPr>
      </p:pic>
      <p:pic>
        <p:nvPicPr>
          <p:cNvPr id="7" name="图片 6"/>
          <p:cNvPicPr>
            <a:picLocks noChangeAspect="1"/>
          </p:cNvPicPr>
          <p:nvPr/>
        </p:nvPicPr>
        <p:blipFill>
          <a:blip r:embed="rId5"/>
          <a:stretch>
            <a:fillRect/>
          </a:stretch>
        </p:blipFill>
        <p:spPr>
          <a:xfrm>
            <a:off x="477520" y="3475990"/>
            <a:ext cx="4813300" cy="2807335"/>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a:blip r:embed="rId6"/>
          <a:stretch>
            <a:fillRect/>
          </a:stretch>
        </p:blipFill>
        <p:spPr>
          <a:xfrm>
            <a:off x="5469255" y="4873625"/>
            <a:ext cx="6306185" cy="1409700"/>
          </a:xfrm>
          <a:prstGeom prst="rect">
            <a:avLst/>
          </a:prstGeom>
          <a:effectLst>
            <a:outerShdw blurRad="50800" dist="38100" dir="2700000" algn="tl" rotWithShape="0">
              <a:prstClr val="black">
                <a:alpha val="40000"/>
              </a:prstClr>
            </a:outerShdw>
          </a:effectLst>
        </p:spPr>
      </p:pic>
      <p:grpSp>
        <p:nvGrpSpPr>
          <p:cNvPr id="44" name="组合 43"/>
          <p:cNvGrpSpPr/>
          <p:nvPr/>
        </p:nvGrpSpPr>
        <p:grpSpPr>
          <a:xfrm>
            <a:off x="3762375" y="2117090"/>
            <a:ext cx="4145915" cy="2893060"/>
            <a:chOff x="6902" y="1768"/>
            <a:chExt cx="6529" cy="4556"/>
          </a:xfrm>
          <a:effectLst>
            <a:outerShdw blurRad="50800" dist="38100" dir="2700000" algn="tl" rotWithShape="0">
              <a:prstClr val="black">
                <a:alpha val="40000"/>
              </a:prstClr>
            </a:outerShdw>
          </a:effectLst>
        </p:grpSpPr>
        <p:sp>
          <p:nvSpPr>
            <p:cNvPr id="46" name="爆炸形 2 45"/>
            <p:cNvSpPr/>
            <p:nvPr>
              <p:custDataLst>
                <p:tags r:id="rId7"/>
              </p:custDataLst>
            </p:nvPr>
          </p:nvSpPr>
          <p:spPr>
            <a:xfrm rot="1620000">
              <a:off x="6902" y="1768"/>
              <a:ext cx="6529" cy="4556"/>
            </a:xfrm>
            <a:prstGeom prst="irregularSeal2">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7" name="文本框 46"/>
            <p:cNvSpPr txBox="1"/>
            <p:nvPr>
              <p:custDataLst>
                <p:tags r:id="rId8"/>
              </p:custDataLst>
            </p:nvPr>
          </p:nvSpPr>
          <p:spPr>
            <a:xfrm>
              <a:off x="7635" y="3392"/>
              <a:ext cx="4634" cy="1016"/>
            </a:xfrm>
            <a:prstGeom prst="rect">
              <a:avLst/>
            </a:prstGeom>
            <a:noFill/>
          </p:spPr>
          <p:txBody>
            <a:bodyPr wrap="square" rtlCol="0">
              <a:spAutoFit/>
            </a:bodyPr>
            <a:p>
              <a:pPr algn="ctr"/>
              <a:r>
                <a:rPr lang="zh-CN" altLang="en-US" sz="3600" b="1">
                  <a:solidFill>
                    <a:schemeClr val="dk1"/>
                  </a:solidFill>
                  <a:latin typeface="微软雅黑" panose="020B0503020204020204" charset="-122"/>
                  <a:ea typeface="微软雅黑" panose="020B0503020204020204" charset="-122"/>
                </a:rPr>
                <a:t>中小企业的痛</a:t>
              </a:r>
              <a:endParaRPr lang="zh-CN" altLang="en-US" sz="3600" b="1">
                <a:solidFill>
                  <a:schemeClr val="dk1"/>
                </a:solidFill>
                <a:latin typeface="微软雅黑" panose="020B0503020204020204" charset="-122"/>
                <a:ea typeface="微软雅黑" panose="020B0503020204020204" charset="-122"/>
              </a:endParaRPr>
            </a:p>
          </p:txBody>
        </p:sp>
      </p:grpSp>
      <p:sp>
        <p:nvSpPr>
          <p:cNvPr id="2" name="文本框 1"/>
          <p:cNvSpPr txBox="1"/>
          <p:nvPr/>
        </p:nvSpPr>
        <p:spPr>
          <a:xfrm>
            <a:off x="40640" y="33020"/>
            <a:ext cx="7158355" cy="521970"/>
          </a:xfrm>
          <a:prstGeom prst="rect">
            <a:avLst/>
          </a:prstGeom>
          <a:noFill/>
        </p:spPr>
        <p:txBody>
          <a:bodyPr wrap="none" rtlCol="0">
            <a:spAutoFit/>
          </a:bodyPr>
          <a:p>
            <a:pPr algn="l"/>
            <a:r>
              <a:rPr sz="2800" b="1">
                <a:solidFill>
                  <a:srgbClr val="FF3F2B"/>
                </a:solidFill>
                <a:latin typeface="微软雅黑" panose="020B0503020204020204" charset="-122"/>
                <a:ea typeface="微软雅黑" panose="020B0503020204020204" charset="-122"/>
                <a:cs typeface="微软雅黑" panose="020B0503020204020204" charset="-122"/>
              </a:rPr>
              <a:t>痛点</a:t>
            </a:r>
            <a:r>
              <a:rPr lang="en-US" sz="2800" b="1">
                <a:solidFill>
                  <a:srgbClr val="FF3F2B"/>
                </a:solidFill>
                <a:latin typeface="微软雅黑" panose="020B0503020204020204" charset="-122"/>
                <a:ea typeface="微软雅黑" panose="020B0503020204020204" charset="-122"/>
                <a:cs typeface="微软雅黑" panose="020B0503020204020204" charset="-122"/>
              </a:rPr>
              <a:t>2</a:t>
            </a:r>
            <a:r>
              <a:rPr sz="2800" b="1">
                <a:solidFill>
                  <a:srgbClr val="FF3F2B"/>
                </a:solidFill>
                <a:latin typeface="微软雅黑" panose="020B0503020204020204" charset="-122"/>
                <a:ea typeface="微软雅黑" panose="020B0503020204020204" charset="-122"/>
                <a:cs typeface="微软雅黑" panose="020B0503020204020204" charset="-122"/>
              </a:rPr>
              <a:t>：中小企业要债难、融资难，举步维艰</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to="" calcmode="lin" valueType="num">
                                      <p:cBhvr>
                                        <p:cTn id="24" dur="1" fill="hold"/>
                                        <p:tgtEl>
                                          <p:spTgt spid="4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ttp://photo-static-api.fotomore.com/creative/vcg/400/version23/VCG41183429211.jpg" descr="&amp;pky140_sjzg_VCG41183429211&amp;2&amp;src_toppic_inpsrchzd1&amp;"/>
          <p:cNvPicPr>
            <a:picLocks noChangeAspect="1"/>
          </p:cNvPicPr>
          <p:nvPr/>
        </p:nvPicPr>
        <p:blipFill>
          <a:blip r:embed="rId1"/>
          <a:stretch>
            <a:fillRect/>
          </a:stretch>
        </p:blipFill>
        <p:spPr>
          <a:xfrm>
            <a:off x="0" y="0"/>
            <a:ext cx="12192000" cy="6858000"/>
          </a:xfrm>
          <a:prstGeom prst="rect">
            <a:avLst/>
          </a:prstGeom>
        </p:spPr>
      </p:pic>
      <p:sp>
        <p:nvSpPr>
          <p:cNvPr id="8" name="矩形 7"/>
          <p:cNvSpPr/>
          <p:nvPr/>
        </p:nvSpPr>
        <p:spPr>
          <a:xfrm>
            <a:off x="0" y="635"/>
            <a:ext cx="12206605" cy="68580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rgbClr val="1020FC"/>
              </a:solidFill>
            </a:endParaRPr>
          </a:p>
        </p:txBody>
      </p:sp>
      <p:sp>
        <p:nvSpPr>
          <p:cNvPr id="28" name="文本框 27"/>
          <p:cNvSpPr txBox="1"/>
          <p:nvPr/>
        </p:nvSpPr>
        <p:spPr>
          <a:xfrm rot="20880000">
            <a:off x="441960" y="1569720"/>
            <a:ext cx="2585085" cy="768350"/>
          </a:xfrm>
          <a:prstGeom prst="rect">
            <a:avLst/>
          </a:prstGeom>
          <a:noFill/>
        </p:spPr>
        <p:txBody>
          <a:bodyPr wrap="square" rtlCol="0">
            <a:spAutoFit/>
          </a:bodyPr>
          <a:p>
            <a:r>
              <a:rPr lang="zh-CN" altLang="en-US" sz="4400" b="1">
                <a:solidFill>
                  <a:srgbClr val="FF3F2B"/>
                </a:solidFill>
                <a:latin typeface="微软雅黑" panose="020B0503020204020204" charset="-122"/>
                <a:ea typeface="微软雅黑" panose="020B0503020204020204" charset="-122"/>
              </a:rPr>
              <a:t>要借钱</a:t>
            </a:r>
            <a:endParaRPr lang="zh-CN" altLang="en-US" sz="4400" b="1">
              <a:solidFill>
                <a:srgbClr val="FF3F2B"/>
              </a:solidFill>
              <a:latin typeface="微软雅黑" panose="020B0503020204020204" charset="-122"/>
              <a:ea typeface="微软雅黑" panose="020B0503020204020204" charset="-122"/>
            </a:endParaRPr>
          </a:p>
        </p:txBody>
      </p:sp>
      <p:sp>
        <p:nvSpPr>
          <p:cNvPr id="30" name="文本框 29"/>
          <p:cNvSpPr txBox="1"/>
          <p:nvPr>
            <p:custDataLst>
              <p:tags r:id="rId2"/>
            </p:custDataLst>
          </p:nvPr>
        </p:nvSpPr>
        <p:spPr>
          <a:xfrm rot="20460000">
            <a:off x="633095" y="2057400"/>
            <a:ext cx="3616960" cy="768350"/>
          </a:xfrm>
          <a:prstGeom prst="rect">
            <a:avLst/>
          </a:prstGeom>
          <a:noFill/>
        </p:spPr>
        <p:txBody>
          <a:bodyPr wrap="square" rtlCol="0">
            <a:spAutoFit/>
          </a:bodyPr>
          <a:p>
            <a:r>
              <a:rPr lang="zh-CN" altLang="en-US" sz="4400" b="1">
                <a:solidFill>
                  <a:srgbClr val="FF3F2B"/>
                </a:solidFill>
                <a:latin typeface="微软雅黑" panose="020B0503020204020204" charset="-122"/>
                <a:ea typeface="微软雅黑" panose="020B0503020204020204" charset="-122"/>
              </a:rPr>
              <a:t>要给工程款</a:t>
            </a:r>
            <a:endParaRPr lang="zh-CN" altLang="en-US" sz="4400" b="1">
              <a:solidFill>
                <a:srgbClr val="FF3F2B"/>
              </a:solidFill>
              <a:latin typeface="微软雅黑" panose="020B0503020204020204" charset="-122"/>
              <a:ea typeface="微软雅黑" panose="020B0503020204020204" charset="-122"/>
            </a:endParaRPr>
          </a:p>
        </p:txBody>
      </p:sp>
      <p:sp>
        <p:nvSpPr>
          <p:cNvPr id="32" name="文本框 31"/>
          <p:cNvSpPr txBox="1"/>
          <p:nvPr>
            <p:custDataLst>
              <p:tags r:id="rId3"/>
            </p:custDataLst>
          </p:nvPr>
        </p:nvSpPr>
        <p:spPr>
          <a:xfrm rot="1140000">
            <a:off x="10231755" y="5269230"/>
            <a:ext cx="2312670" cy="1445260"/>
          </a:xfrm>
          <a:prstGeom prst="rect">
            <a:avLst/>
          </a:prstGeom>
          <a:noFill/>
        </p:spPr>
        <p:txBody>
          <a:bodyPr wrap="square" rtlCol="0">
            <a:spAutoFit/>
          </a:bodyPr>
          <a:p>
            <a:r>
              <a:rPr lang="zh-CN" altLang="en-US" sz="4400" b="1">
                <a:solidFill>
                  <a:srgbClr val="FF3F2B"/>
                </a:solidFill>
                <a:latin typeface="微软雅黑" panose="020B0503020204020204" charset="-122"/>
                <a:ea typeface="微软雅黑" panose="020B0503020204020204" charset="-122"/>
              </a:rPr>
              <a:t>中小企业破产</a:t>
            </a:r>
            <a:endParaRPr lang="zh-CN" altLang="en-US" sz="4400" b="1">
              <a:solidFill>
                <a:srgbClr val="FF3F2B"/>
              </a:solidFill>
              <a:latin typeface="微软雅黑" panose="020B0503020204020204" charset="-122"/>
              <a:ea typeface="微软雅黑" panose="020B0503020204020204" charset="-122"/>
            </a:endParaRPr>
          </a:p>
        </p:txBody>
      </p:sp>
      <p:sp>
        <p:nvSpPr>
          <p:cNvPr id="35" name="文本框 34"/>
          <p:cNvSpPr txBox="1"/>
          <p:nvPr>
            <p:custDataLst>
              <p:tags r:id="rId4"/>
            </p:custDataLst>
          </p:nvPr>
        </p:nvSpPr>
        <p:spPr>
          <a:xfrm rot="21000000">
            <a:off x="4256405" y="3143885"/>
            <a:ext cx="1799590" cy="521970"/>
          </a:xfrm>
          <a:prstGeom prst="rect">
            <a:avLst/>
          </a:prstGeom>
          <a:noFill/>
        </p:spPr>
        <p:txBody>
          <a:bodyPr wrap="square" rtlCol="0">
            <a:spAutoFit/>
          </a:bodyPr>
          <a:p>
            <a:r>
              <a:rPr lang="zh-CN" altLang="en-US" sz="2800" b="1">
                <a:solidFill>
                  <a:srgbClr val="FF3F2B"/>
                </a:solidFill>
                <a:latin typeface="微软雅黑" panose="020B0503020204020204" charset="-122"/>
                <a:ea typeface="微软雅黑" panose="020B0503020204020204" charset="-122"/>
              </a:rPr>
              <a:t>人工费</a:t>
            </a:r>
            <a:endParaRPr lang="zh-CN" altLang="en-US" sz="2800" b="1">
              <a:solidFill>
                <a:srgbClr val="FF3F2B"/>
              </a:solidFill>
              <a:latin typeface="微软雅黑" panose="020B0503020204020204" charset="-122"/>
              <a:ea typeface="微软雅黑" panose="020B0503020204020204" charset="-122"/>
            </a:endParaRPr>
          </a:p>
        </p:txBody>
      </p:sp>
      <p:sp>
        <p:nvSpPr>
          <p:cNvPr id="36" name="文本框 35"/>
          <p:cNvSpPr txBox="1"/>
          <p:nvPr>
            <p:custDataLst>
              <p:tags r:id="rId5"/>
            </p:custDataLst>
          </p:nvPr>
        </p:nvSpPr>
        <p:spPr>
          <a:xfrm>
            <a:off x="8990330" y="2989580"/>
            <a:ext cx="3055620" cy="922020"/>
          </a:xfrm>
          <a:prstGeom prst="rect">
            <a:avLst/>
          </a:prstGeom>
          <a:noFill/>
        </p:spPr>
        <p:txBody>
          <a:bodyPr wrap="square" rtlCol="0">
            <a:spAutoFit/>
          </a:bodyPr>
          <a:p>
            <a:r>
              <a:rPr lang="zh-CN" altLang="en-US" sz="5400" b="1">
                <a:solidFill>
                  <a:srgbClr val="FF3F2B"/>
                </a:solidFill>
                <a:latin typeface="微软雅黑" panose="020B0503020204020204" charset="-122"/>
                <a:ea typeface="微软雅黑" panose="020B0503020204020204" charset="-122"/>
              </a:rPr>
              <a:t>年底讨债</a:t>
            </a:r>
            <a:endParaRPr lang="zh-CN" altLang="en-US" sz="5400" b="1">
              <a:solidFill>
                <a:srgbClr val="FF3F2B"/>
              </a:solidFill>
              <a:latin typeface="微软雅黑" panose="020B0503020204020204" charset="-122"/>
              <a:ea typeface="微软雅黑" panose="020B0503020204020204" charset="-122"/>
            </a:endParaRPr>
          </a:p>
        </p:txBody>
      </p:sp>
      <p:sp>
        <p:nvSpPr>
          <p:cNvPr id="39" name="文本框 38"/>
          <p:cNvSpPr txBox="1"/>
          <p:nvPr>
            <p:custDataLst>
              <p:tags r:id="rId6"/>
            </p:custDataLst>
          </p:nvPr>
        </p:nvSpPr>
        <p:spPr>
          <a:xfrm rot="840000">
            <a:off x="276860" y="4375150"/>
            <a:ext cx="5024120" cy="1106805"/>
          </a:xfrm>
          <a:prstGeom prst="rect">
            <a:avLst/>
          </a:prstGeom>
          <a:noFill/>
        </p:spPr>
        <p:txBody>
          <a:bodyPr wrap="square" rtlCol="0">
            <a:spAutoFit/>
          </a:bodyPr>
          <a:p>
            <a:r>
              <a:rPr lang="zh-CN" altLang="en-US" sz="6600" b="1">
                <a:solidFill>
                  <a:srgbClr val="FF3F2B"/>
                </a:solidFill>
                <a:latin typeface="微软雅黑" panose="020B0503020204020204" charset="-122"/>
                <a:ea typeface="微软雅黑" panose="020B0503020204020204" charset="-122"/>
              </a:rPr>
              <a:t>农民工工资</a:t>
            </a:r>
            <a:endParaRPr lang="zh-CN" altLang="en-US" sz="6600" b="1">
              <a:solidFill>
                <a:srgbClr val="FF3F2B"/>
              </a:solidFill>
              <a:latin typeface="微软雅黑" panose="020B0503020204020204" charset="-122"/>
              <a:ea typeface="微软雅黑" panose="020B0503020204020204" charset="-122"/>
            </a:endParaRPr>
          </a:p>
        </p:txBody>
      </p:sp>
      <p:sp>
        <p:nvSpPr>
          <p:cNvPr id="5" name="文本框 4"/>
          <p:cNvSpPr txBox="1"/>
          <p:nvPr>
            <p:custDataLst>
              <p:tags r:id="rId7"/>
            </p:custDataLst>
          </p:nvPr>
        </p:nvSpPr>
        <p:spPr>
          <a:xfrm>
            <a:off x="9691370" y="3892550"/>
            <a:ext cx="2354580" cy="706755"/>
          </a:xfrm>
          <a:prstGeom prst="rect">
            <a:avLst/>
          </a:prstGeom>
          <a:noFill/>
        </p:spPr>
        <p:txBody>
          <a:bodyPr wrap="square" rtlCol="0">
            <a:spAutoFit/>
          </a:bodyPr>
          <a:p>
            <a:r>
              <a:rPr lang="zh-CN" altLang="en-US" sz="4000" b="1">
                <a:solidFill>
                  <a:srgbClr val="FF3F2B"/>
                </a:solidFill>
                <a:latin typeface="微软雅黑" panose="020B0503020204020204" charset="-122"/>
                <a:ea typeface="微软雅黑" panose="020B0503020204020204" charset="-122"/>
              </a:rPr>
              <a:t>社会动荡</a:t>
            </a:r>
            <a:endParaRPr lang="zh-CN" altLang="en-US" sz="4000" b="1">
              <a:solidFill>
                <a:srgbClr val="FF3F2B"/>
              </a:solidFill>
              <a:latin typeface="微软雅黑" panose="020B0503020204020204" charset="-122"/>
              <a:ea typeface="微软雅黑" panose="020B0503020204020204" charset="-122"/>
            </a:endParaRPr>
          </a:p>
        </p:txBody>
      </p:sp>
      <p:sp>
        <p:nvSpPr>
          <p:cNvPr id="10" name="文本框 9"/>
          <p:cNvSpPr txBox="1"/>
          <p:nvPr>
            <p:custDataLst>
              <p:tags r:id="rId8"/>
            </p:custDataLst>
          </p:nvPr>
        </p:nvSpPr>
        <p:spPr>
          <a:xfrm>
            <a:off x="4404995" y="3584575"/>
            <a:ext cx="3992880" cy="1014730"/>
          </a:xfrm>
          <a:prstGeom prst="rect">
            <a:avLst/>
          </a:prstGeom>
          <a:noFill/>
        </p:spPr>
        <p:txBody>
          <a:bodyPr wrap="none" rtlCol="0">
            <a:spAutoFit/>
          </a:bodyPr>
          <a:p>
            <a:pPr algn="l"/>
            <a:r>
              <a:rPr lang="zh-CN" altLang="en-US" sz="6000" b="1">
                <a:solidFill>
                  <a:srgbClr val="FF3F2B"/>
                </a:solidFill>
                <a:latin typeface="微软雅黑" panose="020B0503020204020204" charset="-122"/>
                <a:ea typeface="微软雅黑" panose="020B0503020204020204" charset="-122"/>
              </a:rPr>
              <a:t>资金链断裂</a:t>
            </a:r>
            <a:endParaRPr lang="zh-CN" altLang="en-US" sz="6000" b="1">
              <a:solidFill>
                <a:srgbClr val="FF3F2B"/>
              </a:solidFill>
              <a:latin typeface="微软雅黑" panose="020B0503020204020204" charset="-122"/>
              <a:ea typeface="微软雅黑" panose="020B0503020204020204" charset="-122"/>
            </a:endParaRPr>
          </a:p>
        </p:txBody>
      </p:sp>
      <p:sp>
        <p:nvSpPr>
          <p:cNvPr id="6" name="文本框 5"/>
          <p:cNvSpPr txBox="1"/>
          <p:nvPr>
            <p:custDataLst>
              <p:tags r:id="rId9"/>
            </p:custDataLst>
          </p:nvPr>
        </p:nvSpPr>
        <p:spPr>
          <a:xfrm>
            <a:off x="-71120" y="3153410"/>
            <a:ext cx="4476115" cy="1014730"/>
          </a:xfrm>
          <a:prstGeom prst="rect">
            <a:avLst/>
          </a:prstGeom>
          <a:noFill/>
        </p:spPr>
        <p:txBody>
          <a:bodyPr wrap="square" rtlCol="0">
            <a:spAutoFit/>
          </a:bodyPr>
          <a:p>
            <a:r>
              <a:rPr lang="zh-CN" altLang="en-US" sz="6000" b="1">
                <a:solidFill>
                  <a:srgbClr val="FF3F2B"/>
                </a:solidFill>
                <a:latin typeface="微软雅黑" panose="020B0503020204020204" charset="-122"/>
                <a:ea typeface="微软雅黑" panose="020B0503020204020204" charset="-122"/>
              </a:rPr>
              <a:t>贷款利息</a:t>
            </a:r>
            <a:endParaRPr lang="zh-CN" altLang="en-US" sz="6000" b="1">
              <a:solidFill>
                <a:srgbClr val="FF3F2B"/>
              </a:solidFill>
              <a:latin typeface="微软雅黑" panose="020B0503020204020204" charset="-122"/>
              <a:ea typeface="微软雅黑" panose="020B0503020204020204" charset="-122"/>
            </a:endParaRPr>
          </a:p>
        </p:txBody>
      </p:sp>
      <p:sp>
        <p:nvSpPr>
          <p:cNvPr id="14" name="文本框 13"/>
          <p:cNvSpPr txBox="1"/>
          <p:nvPr>
            <p:custDataLst>
              <p:tags r:id="rId10"/>
            </p:custDataLst>
          </p:nvPr>
        </p:nvSpPr>
        <p:spPr>
          <a:xfrm rot="21180000">
            <a:off x="2376805" y="2527935"/>
            <a:ext cx="3149600" cy="829945"/>
          </a:xfrm>
          <a:prstGeom prst="rect">
            <a:avLst/>
          </a:prstGeom>
          <a:noFill/>
        </p:spPr>
        <p:txBody>
          <a:bodyPr wrap="square" rtlCol="0">
            <a:spAutoFit/>
          </a:bodyPr>
          <a:p>
            <a:r>
              <a:rPr lang="zh-CN" altLang="en-US" sz="4800" b="1">
                <a:solidFill>
                  <a:srgbClr val="FF3F2B"/>
                </a:solidFill>
                <a:latin typeface="微软雅黑" panose="020B0503020204020204" charset="-122"/>
                <a:ea typeface="微软雅黑" panose="020B0503020204020204" charset="-122"/>
              </a:rPr>
              <a:t>索赔金额</a:t>
            </a:r>
            <a:endParaRPr lang="zh-CN" altLang="en-US" sz="4800" b="1">
              <a:solidFill>
                <a:srgbClr val="FF3F2B"/>
              </a:solidFill>
              <a:latin typeface="微软雅黑" panose="020B0503020204020204" charset="-122"/>
              <a:ea typeface="微软雅黑" panose="020B0503020204020204" charset="-122"/>
            </a:endParaRPr>
          </a:p>
        </p:txBody>
      </p:sp>
      <p:sp>
        <p:nvSpPr>
          <p:cNvPr id="20" name="文本框 19"/>
          <p:cNvSpPr txBox="1"/>
          <p:nvPr>
            <p:custDataLst>
              <p:tags r:id="rId11"/>
            </p:custDataLst>
          </p:nvPr>
        </p:nvSpPr>
        <p:spPr>
          <a:xfrm rot="21120000">
            <a:off x="160020" y="45720"/>
            <a:ext cx="3149600" cy="1106805"/>
          </a:xfrm>
          <a:prstGeom prst="rect">
            <a:avLst/>
          </a:prstGeom>
          <a:noFill/>
        </p:spPr>
        <p:txBody>
          <a:bodyPr wrap="square" rtlCol="0">
            <a:spAutoFit/>
          </a:bodyPr>
          <a:p>
            <a:r>
              <a:rPr lang="zh-CN" altLang="en-US" sz="6600" b="1">
                <a:solidFill>
                  <a:srgbClr val="FF3F2B"/>
                </a:solidFill>
                <a:latin typeface="微软雅黑" panose="020B0503020204020204" charset="-122"/>
                <a:ea typeface="微软雅黑" panose="020B0503020204020204" charset="-122"/>
              </a:rPr>
              <a:t>材料款</a:t>
            </a:r>
            <a:endParaRPr lang="zh-CN" altLang="en-US" sz="6600" b="1">
              <a:solidFill>
                <a:srgbClr val="FF3F2B"/>
              </a:solidFill>
              <a:latin typeface="微软雅黑" panose="020B0503020204020204" charset="-122"/>
              <a:ea typeface="微软雅黑" panose="020B0503020204020204" charset="-122"/>
            </a:endParaRPr>
          </a:p>
        </p:txBody>
      </p:sp>
      <p:sp>
        <p:nvSpPr>
          <p:cNvPr id="24" name="文本框 23"/>
          <p:cNvSpPr txBox="1"/>
          <p:nvPr>
            <p:custDataLst>
              <p:tags r:id="rId12"/>
            </p:custDataLst>
          </p:nvPr>
        </p:nvSpPr>
        <p:spPr>
          <a:xfrm rot="21120000">
            <a:off x="166370" y="4919345"/>
            <a:ext cx="1869440" cy="2122805"/>
          </a:xfrm>
          <a:prstGeom prst="rect">
            <a:avLst/>
          </a:prstGeom>
          <a:noFill/>
        </p:spPr>
        <p:txBody>
          <a:bodyPr wrap="square" rtlCol="0">
            <a:spAutoFit/>
          </a:bodyPr>
          <a:p>
            <a:r>
              <a:rPr lang="zh-CN" altLang="en-US" sz="6600" b="1">
                <a:solidFill>
                  <a:srgbClr val="FF3F2B"/>
                </a:solidFill>
                <a:latin typeface="微软雅黑" panose="020B0503020204020204" charset="-122"/>
                <a:ea typeface="微软雅黑" panose="020B0503020204020204" charset="-122"/>
              </a:rPr>
              <a:t>年底讨薪</a:t>
            </a:r>
            <a:endParaRPr lang="zh-CN" altLang="en-US" sz="6600" b="1">
              <a:solidFill>
                <a:srgbClr val="FF3F2B"/>
              </a:solidFill>
              <a:latin typeface="微软雅黑" panose="020B0503020204020204" charset="-122"/>
              <a:ea typeface="微软雅黑" panose="020B0503020204020204" charset="-122"/>
            </a:endParaRPr>
          </a:p>
        </p:txBody>
      </p:sp>
      <p:sp>
        <p:nvSpPr>
          <p:cNvPr id="16" name="文本框 15"/>
          <p:cNvSpPr txBox="1"/>
          <p:nvPr>
            <p:custDataLst>
              <p:tags r:id="rId13"/>
            </p:custDataLst>
          </p:nvPr>
        </p:nvSpPr>
        <p:spPr>
          <a:xfrm rot="21180000">
            <a:off x="306705" y="595630"/>
            <a:ext cx="4269740" cy="1014730"/>
          </a:xfrm>
          <a:prstGeom prst="rect">
            <a:avLst/>
          </a:prstGeom>
          <a:noFill/>
        </p:spPr>
        <p:txBody>
          <a:bodyPr wrap="square" rtlCol="0">
            <a:spAutoFit/>
          </a:bodyPr>
          <a:p>
            <a:r>
              <a:rPr lang="zh-CN" altLang="en-US" sz="6000" b="1">
                <a:solidFill>
                  <a:srgbClr val="FF3F2B"/>
                </a:solidFill>
                <a:latin typeface="微软雅黑" panose="020B0503020204020204" charset="-122"/>
                <a:ea typeface="微软雅黑" panose="020B0503020204020204" charset="-122"/>
              </a:rPr>
              <a:t>迟付款利息</a:t>
            </a:r>
            <a:endParaRPr lang="zh-CN" altLang="en-US" sz="6000" b="1">
              <a:solidFill>
                <a:srgbClr val="FF3F2B"/>
              </a:solidFill>
              <a:latin typeface="微软雅黑" panose="020B0503020204020204" charset="-122"/>
              <a:ea typeface="微软雅黑" panose="020B0503020204020204" charset="-122"/>
            </a:endParaRPr>
          </a:p>
        </p:txBody>
      </p:sp>
      <p:sp>
        <p:nvSpPr>
          <p:cNvPr id="18" name="文本框 17"/>
          <p:cNvSpPr txBox="1"/>
          <p:nvPr>
            <p:custDataLst>
              <p:tags r:id="rId14"/>
            </p:custDataLst>
          </p:nvPr>
        </p:nvSpPr>
        <p:spPr>
          <a:xfrm>
            <a:off x="8430260" y="983615"/>
            <a:ext cx="3149600" cy="922020"/>
          </a:xfrm>
          <a:prstGeom prst="rect">
            <a:avLst/>
          </a:prstGeom>
          <a:noFill/>
        </p:spPr>
        <p:txBody>
          <a:bodyPr wrap="square" rtlCol="0">
            <a:spAutoFit/>
          </a:bodyPr>
          <a:p>
            <a:r>
              <a:rPr lang="zh-CN" altLang="en-US" sz="5400" b="1">
                <a:solidFill>
                  <a:srgbClr val="FF3F2B"/>
                </a:solidFill>
                <a:latin typeface="微软雅黑" panose="020B0503020204020204" charset="-122"/>
                <a:ea typeface="微软雅黑" panose="020B0503020204020204" charset="-122"/>
              </a:rPr>
              <a:t>融资难</a:t>
            </a:r>
            <a:endParaRPr lang="zh-CN" altLang="en-US" sz="5400" b="1">
              <a:solidFill>
                <a:srgbClr val="FF3F2B"/>
              </a:solidFill>
              <a:latin typeface="微软雅黑" panose="020B0503020204020204" charset="-122"/>
              <a:ea typeface="微软雅黑" panose="020B0503020204020204" charset="-122"/>
            </a:endParaRPr>
          </a:p>
        </p:txBody>
      </p:sp>
      <p:grpSp>
        <p:nvGrpSpPr>
          <p:cNvPr id="27" name="组合 26"/>
          <p:cNvGrpSpPr/>
          <p:nvPr/>
        </p:nvGrpSpPr>
        <p:grpSpPr>
          <a:xfrm>
            <a:off x="2110740" y="5259705"/>
            <a:ext cx="8255635" cy="1861185"/>
            <a:chOff x="3324" y="8283"/>
            <a:chExt cx="13001" cy="2931"/>
          </a:xfrm>
        </p:grpSpPr>
        <p:sp>
          <p:nvSpPr>
            <p:cNvPr id="29" name="文本框 28"/>
            <p:cNvSpPr txBox="1"/>
            <p:nvPr>
              <p:custDataLst>
                <p:tags r:id="rId15"/>
              </p:custDataLst>
            </p:nvPr>
          </p:nvSpPr>
          <p:spPr>
            <a:xfrm>
              <a:off x="4537" y="8283"/>
              <a:ext cx="11788" cy="2931"/>
            </a:xfrm>
            <a:prstGeom prst="rect">
              <a:avLst/>
            </a:prstGeom>
            <a:noFill/>
          </p:spPr>
          <p:txBody>
            <a:bodyPr wrap="none" rtlCol="0">
              <a:spAutoFit/>
            </a:bodyPr>
            <a:p>
              <a:r>
                <a:rPr lang="zh-CN" altLang="en-US" sz="11500" b="1">
                  <a:solidFill>
                    <a:schemeClr val="tx1"/>
                  </a:solidFill>
                  <a:latin typeface="微软雅黑" panose="020B0503020204020204" charset="-122"/>
                  <a:ea typeface="微软雅黑" panose="020B0503020204020204" charset="-122"/>
                </a:rPr>
                <a:t>社会的焦虑</a:t>
              </a:r>
              <a:endParaRPr lang="zh-CN" altLang="en-US" sz="11500" b="1">
                <a:solidFill>
                  <a:schemeClr val="tx1"/>
                </a:solidFill>
                <a:latin typeface="微软雅黑" panose="020B0503020204020204" charset="-122"/>
                <a:ea typeface="微软雅黑" panose="020B0503020204020204" charset="-122"/>
              </a:endParaRPr>
            </a:p>
          </p:txBody>
        </p:sp>
        <p:grpSp>
          <p:nvGrpSpPr>
            <p:cNvPr id="37" name="组合 36"/>
            <p:cNvGrpSpPr/>
            <p:nvPr/>
          </p:nvGrpSpPr>
          <p:grpSpPr>
            <a:xfrm rot="0">
              <a:off x="3324" y="9869"/>
              <a:ext cx="1159" cy="713"/>
              <a:chOff x="1097" y="2309"/>
              <a:chExt cx="1225" cy="967"/>
            </a:xfrm>
          </p:grpSpPr>
          <p:sp>
            <p:nvSpPr>
              <p:cNvPr id="40" name="梯形 39"/>
              <p:cNvSpPr/>
              <p:nvPr>
                <p:custDataLst>
                  <p:tags r:id="rId16"/>
                </p:custDataLst>
              </p:nvPr>
            </p:nvSpPr>
            <p:spPr>
              <a:xfrm rot="7576622">
                <a:off x="1505" y="2009"/>
                <a:ext cx="317" cy="1134"/>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lt1"/>
                  </a:solidFill>
                </a:endParaRPr>
              </a:p>
            </p:txBody>
          </p:sp>
          <p:sp>
            <p:nvSpPr>
              <p:cNvPr id="41" name="梯形 40"/>
              <p:cNvSpPr/>
              <p:nvPr>
                <p:custDataLst>
                  <p:tags r:id="rId17"/>
                </p:custDataLst>
              </p:nvPr>
            </p:nvSpPr>
            <p:spPr>
              <a:xfrm rot="9590381">
                <a:off x="2132" y="2309"/>
                <a:ext cx="190" cy="475"/>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lt1"/>
                  </a:solidFill>
                </a:endParaRPr>
              </a:p>
            </p:txBody>
          </p:sp>
          <p:sp>
            <p:nvSpPr>
              <p:cNvPr id="43" name="梯形 42"/>
              <p:cNvSpPr/>
              <p:nvPr>
                <p:custDataLst>
                  <p:tags r:id="rId18"/>
                </p:custDataLst>
              </p:nvPr>
            </p:nvSpPr>
            <p:spPr>
              <a:xfrm rot="5400000">
                <a:off x="1642" y="2943"/>
                <a:ext cx="190" cy="475"/>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lt1"/>
                  </a:solidFill>
                </a:endParaRPr>
              </a:p>
            </p:txBody>
          </p:sp>
        </p:grpSp>
      </p:grpSp>
      <p:sp>
        <p:nvSpPr>
          <p:cNvPr id="48" name="文本框 47"/>
          <p:cNvSpPr txBox="1"/>
          <p:nvPr>
            <p:custDataLst>
              <p:tags r:id="rId19"/>
            </p:custDataLst>
          </p:nvPr>
        </p:nvSpPr>
        <p:spPr>
          <a:xfrm>
            <a:off x="3210560" y="3911600"/>
            <a:ext cx="2354580" cy="829945"/>
          </a:xfrm>
          <a:prstGeom prst="rect">
            <a:avLst/>
          </a:prstGeom>
          <a:noFill/>
        </p:spPr>
        <p:txBody>
          <a:bodyPr wrap="square" rtlCol="0">
            <a:spAutoFit/>
          </a:bodyPr>
          <a:p>
            <a:r>
              <a:rPr lang="zh-CN" altLang="en-US" sz="4800" b="1">
                <a:solidFill>
                  <a:srgbClr val="FF3F2B"/>
                </a:solidFill>
                <a:latin typeface="微软雅黑" panose="020B0503020204020204" charset="-122"/>
                <a:ea typeface="微软雅黑" panose="020B0503020204020204" charset="-122"/>
              </a:rPr>
              <a:t>讨薪</a:t>
            </a:r>
            <a:endParaRPr lang="zh-CN" altLang="en-US" sz="4800" b="1">
              <a:solidFill>
                <a:srgbClr val="FF3F2B"/>
              </a:solidFill>
              <a:latin typeface="微软雅黑" panose="020B0503020204020204" charset="-122"/>
              <a:ea typeface="微软雅黑" panose="020B0503020204020204" charset="-122"/>
            </a:endParaRPr>
          </a:p>
        </p:txBody>
      </p:sp>
      <p:sp>
        <p:nvSpPr>
          <p:cNvPr id="49" name="文本框 48"/>
          <p:cNvSpPr txBox="1"/>
          <p:nvPr>
            <p:custDataLst>
              <p:tags r:id="rId20"/>
            </p:custDataLst>
          </p:nvPr>
        </p:nvSpPr>
        <p:spPr>
          <a:xfrm>
            <a:off x="4525645" y="4722495"/>
            <a:ext cx="2354580" cy="706755"/>
          </a:xfrm>
          <a:prstGeom prst="rect">
            <a:avLst/>
          </a:prstGeom>
          <a:noFill/>
        </p:spPr>
        <p:txBody>
          <a:bodyPr wrap="square" rtlCol="0">
            <a:spAutoFit/>
          </a:bodyPr>
          <a:p>
            <a:r>
              <a:rPr lang="zh-CN" altLang="en-US" sz="4000" b="1">
                <a:solidFill>
                  <a:srgbClr val="FF3F2B"/>
                </a:solidFill>
                <a:latin typeface="微软雅黑" panose="020B0503020204020204" charset="-122"/>
                <a:ea typeface="微软雅黑" panose="020B0503020204020204" charset="-122"/>
              </a:rPr>
              <a:t>经济下行</a:t>
            </a:r>
            <a:endParaRPr lang="zh-CN" altLang="en-US" sz="4000" b="1">
              <a:solidFill>
                <a:srgbClr val="FF3F2B"/>
              </a:solidFill>
              <a:latin typeface="微软雅黑" panose="020B0503020204020204" charset="-122"/>
              <a:ea typeface="微软雅黑" panose="020B0503020204020204" charset="-122"/>
            </a:endParaRPr>
          </a:p>
        </p:txBody>
      </p:sp>
      <p:sp>
        <p:nvSpPr>
          <p:cNvPr id="50" name="文本框 49"/>
          <p:cNvSpPr txBox="1"/>
          <p:nvPr>
            <p:custDataLst>
              <p:tags r:id="rId21"/>
            </p:custDataLst>
          </p:nvPr>
        </p:nvSpPr>
        <p:spPr>
          <a:xfrm>
            <a:off x="6939280" y="4613910"/>
            <a:ext cx="2354580" cy="706755"/>
          </a:xfrm>
          <a:prstGeom prst="rect">
            <a:avLst/>
          </a:prstGeom>
          <a:noFill/>
        </p:spPr>
        <p:txBody>
          <a:bodyPr wrap="square" rtlCol="0">
            <a:spAutoFit/>
          </a:bodyPr>
          <a:p>
            <a:r>
              <a:rPr lang="zh-CN" altLang="en-US" sz="4000" b="1">
                <a:solidFill>
                  <a:srgbClr val="FF3F2B"/>
                </a:solidFill>
                <a:latin typeface="微软雅黑" panose="020B0503020204020204" charset="-122"/>
                <a:ea typeface="微软雅黑" panose="020B0503020204020204" charset="-122"/>
              </a:rPr>
              <a:t>没钱过年</a:t>
            </a:r>
            <a:endParaRPr lang="zh-CN" altLang="en-US" sz="4000" b="1">
              <a:solidFill>
                <a:srgbClr val="FF3F2B"/>
              </a:solidFill>
              <a:latin typeface="微软雅黑" panose="020B0503020204020204" charset="-122"/>
              <a:ea typeface="微软雅黑" panose="020B0503020204020204" charset="-122"/>
            </a:endParaRPr>
          </a:p>
        </p:txBody>
      </p:sp>
      <p:sp>
        <p:nvSpPr>
          <p:cNvPr id="51" name="文本框 50"/>
          <p:cNvSpPr txBox="1"/>
          <p:nvPr>
            <p:custDataLst>
              <p:tags r:id="rId22"/>
            </p:custDataLst>
          </p:nvPr>
        </p:nvSpPr>
        <p:spPr>
          <a:xfrm rot="1920000">
            <a:off x="7946390" y="4043680"/>
            <a:ext cx="2354580" cy="706755"/>
          </a:xfrm>
          <a:prstGeom prst="rect">
            <a:avLst/>
          </a:prstGeom>
          <a:noFill/>
        </p:spPr>
        <p:txBody>
          <a:bodyPr wrap="square" rtlCol="0">
            <a:spAutoFit/>
          </a:bodyPr>
          <a:p>
            <a:r>
              <a:rPr lang="zh-CN" altLang="en-US" sz="4000" b="1">
                <a:solidFill>
                  <a:srgbClr val="FF3F2B"/>
                </a:solidFill>
                <a:latin typeface="微软雅黑" panose="020B0503020204020204" charset="-122"/>
                <a:ea typeface="微软雅黑" panose="020B0503020204020204" charset="-122"/>
              </a:rPr>
              <a:t>年关难过</a:t>
            </a:r>
            <a:endParaRPr lang="zh-CN" altLang="en-US" sz="4000" b="1">
              <a:solidFill>
                <a:srgbClr val="FF3F2B"/>
              </a:solidFill>
              <a:latin typeface="微软雅黑" panose="020B0503020204020204" charset="-122"/>
              <a:ea typeface="微软雅黑" panose="020B0503020204020204" charset="-122"/>
            </a:endParaRPr>
          </a:p>
        </p:txBody>
      </p:sp>
      <p:sp>
        <p:nvSpPr>
          <p:cNvPr id="52" name="文本框 51"/>
          <p:cNvSpPr txBox="1"/>
          <p:nvPr>
            <p:custDataLst>
              <p:tags r:id="rId23"/>
            </p:custDataLst>
          </p:nvPr>
        </p:nvSpPr>
        <p:spPr>
          <a:xfrm>
            <a:off x="9293860" y="113665"/>
            <a:ext cx="3149600" cy="922020"/>
          </a:xfrm>
          <a:prstGeom prst="rect">
            <a:avLst/>
          </a:prstGeom>
          <a:noFill/>
        </p:spPr>
        <p:txBody>
          <a:bodyPr wrap="square" rtlCol="0">
            <a:spAutoFit/>
          </a:bodyPr>
          <a:p>
            <a:r>
              <a:rPr lang="zh-CN" altLang="en-US" sz="5400" b="1">
                <a:solidFill>
                  <a:srgbClr val="FF3F2B"/>
                </a:solidFill>
                <a:latin typeface="微软雅黑" panose="020B0503020204020204" charset="-122"/>
                <a:ea typeface="微软雅黑" panose="020B0503020204020204" charset="-122"/>
              </a:rPr>
              <a:t>留守儿童</a:t>
            </a:r>
            <a:endParaRPr lang="zh-CN" altLang="en-US" sz="5400" b="1">
              <a:solidFill>
                <a:srgbClr val="FF3F2B"/>
              </a:solidFill>
              <a:latin typeface="微软雅黑" panose="020B0503020204020204" charset="-122"/>
              <a:ea typeface="微软雅黑" panose="020B0503020204020204" charset="-122"/>
            </a:endParaRPr>
          </a:p>
        </p:txBody>
      </p:sp>
      <p:sp>
        <p:nvSpPr>
          <p:cNvPr id="53" name="文本框 52"/>
          <p:cNvSpPr txBox="1"/>
          <p:nvPr>
            <p:custDataLst>
              <p:tags r:id="rId24"/>
            </p:custDataLst>
          </p:nvPr>
        </p:nvSpPr>
        <p:spPr>
          <a:xfrm>
            <a:off x="5840730" y="2853055"/>
            <a:ext cx="3149600" cy="922020"/>
          </a:xfrm>
          <a:prstGeom prst="rect">
            <a:avLst/>
          </a:prstGeom>
          <a:noFill/>
        </p:spPr>
        <p:txBody>
          <a:bodyPr wrap="square" rtlCol="0">
            <a:spAutoFit/>
          </a:bodyPr>
          <a:p>
            <a:r>
              <a:rPr lang="zh-CN" altLang="en-US" sz="5400" b="1">
                <a:solidFill>
                  <a:srgbClr val="FF3F2B"/>
                </a:solidFill>
                <a:latin typeface="微软雅黑" panose="020B0503020204020204" charset="-122"/>
                <a:ea typeface="微软雅黑" panose="020B0503020204020204" charset="-122"/>
              </a:rPr>
              <a:t>贷款难</a:t>
            </a:r>
            <a:endParaRPr lang="zh-CN" altLang="en-US" sz="5400" b="1">
              <a:solidFill>
                <a:srgbClr val="FF3F2B"/>
              </a:solidFill>
              <a:latin typeface="微软雅黑" panose="020B0503020204020204" charset="-122"/>
              <a:ea typeface="微软雅黑" panose="020B0503020204020204" charset="-122"/>
            </a:endParaRPr>
          </a:p>
        </p:txBody>
      </p:sp>
      <p:sp>
        <p:nvSpPr>
          <p:cNvPr id="54" name="文本框 53"/>
          <p:cNvSpPr txBox="1"/>
          <p:nvPr>
            <p:custDataLst>
              <p:tags r:id="rId25"/>
            </p:custDataLst>
          </p:nvPr>
        </p:nvSpPr>
        <p:spPr>
          <a:xfrm rot="20640000">
            <a:off x="8486775" y="1851660"/>
            <a:ext cx="3648710" cy="922020"/>
          </a:xfrm>
          <a:prstGeom prst="rect">
            <a:avLst/>
          </a:prstGeom>
          <a:noFill/>
        </p:spPr>
        <p:txBody>
          <a:bodyPr wrap="square" rtlCol="0">
            <a:spAutoFit/>
          </a:bodyPr>
          <a:p>
            <a:r>
              <a:rPr lang="zh-CN" altLang="en-US" sz="5400" b="1">
                <a:solidFill>
                  <a:srgbClr val="FF3F2B"/>
                </a:solidFill>
                <a:latin typeface="微软雅黑" panose="020B0503020204020204" charset="-122"/>
                <a:ea typeface="微软雅黑" panose="020B0503020204020204" charset="-122"/>
              </a:rPr>
              <a:t>银行不放款</a:t>
            </a:r>
            <a:endParaRPr lang="zh-CN" altLang="en-US" sz="5400" b="1">
              <a:solidFill>
                <a:srgbClr val="FF3F2B"/>
              </a:solidFill>
              <a:latin typeface="微软雅黑" panose="020B0503020204020204" charset="-122"/>
              <a:ea typeface="微软雅黑" panose="020B0503020204020204" charset="-122"/>
            </a:endParaRPr>
          </a:p>
        </p:txBody>
      </p:sp>
      <p:sp>
        <p:nvSpPr>
          <p:cNvPr id="55" name="文本框 54"/>
          <p:cNvSpPr txBox="1"/>
          <p:nvPr>
            <p:custDataLst>
              <p:tags r:id="rId26"/>
            </p:custDataLst>
          </p:nvPr>
        </p:nvSpPr>
        <p:spPr>
          <a:xfrm rot="840000">
            <a:off x="2939415" y="1653540"/>
            <a:ext cx="5024120" cy="1106805"/>
          </a:xfrm>
          <a:prstGeom prst="rect">
            <a:avLst/>
          </a:prstGeom>
          <a:noFill/>
        </p:spPr>
        <p:txBody>
          <a:bodyPr wrap="square" rtlCol="0">
            <a:spAutoFit/>
          </a:bodyPr>
          <a:p>
            <a:r>
              <a:rPr lang="zh-CN" altLang="en-US" sz="6600" b="1">
                <a:solidFill>
                  <a:srgbClr val="FF3F2B"/>
                </a:solidFill>
                <a:latin typeface="微软雅黑" panose="020B0503020204020204" charset="-122"/>
                <a:ea typeface="微软雅黑" panose="020B0503020204020204" charset="-122"/>
              </a:rPr>
              <a:t>劳动仲裁</a:t>
            </a:r>
            <a:endParaRPr lang="zh-CN" altLang="en-US" sz="6600" b="1">
              <a:solidFill>
                <a:srgbClr val="FF3F2B"/>
              </a:solidFill>
              <a:latin typeface="微软雅黑" panose="020B0503020204020204" charset="-122"/>
              <a:ea typeface="微软雅黑" panose="020B0503020204020204" charset="-122"/>
            </a:endParaRPr>
          </a:p>
        </p:txBody>
      </p:sp>
      <p:sp>
        <p:nvSpPr>
          <p:cNvPr id="56" name="文本框 55"/>
          <p:cNvSpPr txBox="1"/>
          <p:nvPr>
            <p:custDataLst>
              <p:tags r:id="rId27"/>
            </p:custDataLst>
          </p:nvPr>
        </p:nvSpPr>
        <p:spPr>
          <a:xfrm>
            <a:off x="6816725" y="2440940"/>
            <a:ext cx="2354580" cy="706755"/>
          </a:xfrm>
          <a:prstGeom prst="rect">
            <a:avLst/>
          </a:prstGeom>
          <a:noFill/>
        </p:spPr>
        <p:txBody>
          <a:bodyPr wrap="square" rtlCol="0">
            <a:spAutoFit/>
          </a:bodyPr>
          <a:p>
            <a:r>
              <a:rPr lang="zh-CN" altLang="en-US" sz="4000" b="1">
                <a:solidFill>
                  <a:srgbClr val="FF3F2B"/>
                </a:solidFill>
                <a:latin typeface="微软雅黑" panose="020B0503020204020204" charset="-122"/>
                <a:ea typeface="微软雅黑" panose="020B0503020204020204" charset="-122"/>
              </a:rPr>
              <a:t>打官司</a:t>
            </a:r>
            <a:endParaRPr lang="zh-CN" altLang="en-US" sz="4000" b="1">
              <a:solidFill>
                <a:srgbClr val="FF3F2B"/>
              </a:solidFill>
              <a:latin typeface="微软雅黑" panose="020B0503020204020204" charset="-122"/>
              <a:ea typeface="微软雅黑" panose="020B0503020204020204" charset="-122"/>
            </a:endParaRPr>
          </a:p>
        </p:txBody>
      </p:sp>
      <p:sp>
        <p:nvSpPr>
          <p:cNvPr id="57" name="文本框 56"/>
          <p:cNvSpPr txBox="1"/>
          <p:nvPr>
            <p:custDataLst>
              <p:tags r:id="rId28"/>
            </p:custDataLst>
          </p:nvPr>
        </p:nvSpPr>
        <p:spPr>
          <a:xfrm>
            <a:off x="4009390" y="720090"/>
            <a:ext cx="2885440" cy="829945"/>
          </a:xfrm>
          <a:prstGeom prst="rect">
            <a:avLst/>
          </a:prstGeom>
          <a:noFill/>
        </p:spPr>
        <p:txBody>
          <a:bodyPr wrap="square" rtlCol="0">
            <a:spAutoFit/>
          </a:bodyPr>
          <a:p>
            <a:r>
              <a:rPr lang="zh-CN" altLang="en-US" sz="4800" b="1">
                <a:solidFill>
                  <a:srgbClr val="FF3F2B"/>
                </a:solidFill>
                <a:latin typeface="微软雅黑" panose="020B0503020204020204" charset="-122"/>
                <a:ea typeface="微软雅黑" panose="020B0503020204020204" charset="-122"/>
              </a:rPr>
              <a:t>拖欠工资</a:t>
            </a:r>
            <a:endParaRPr lang="zh-CN" altLang="en-US" sz="4800" b="1">
              <a:solidFill>
                <a:srgbClr val="FF3F2B"/>
              </a:solidFill>
              <a:latin typeface="微软雅黑" panose="020B0503020204020204" charset="-122"/>
              <a:ea typeface="微软雅黑" panose="020B0503020204020204" charset="-122"/>
            </a:endParaRPr>
          </a:p>
        </p:txBody>
      </p:sp>
      <p:sp>
        <p:nvSpPr>
          <p:cNvPr id="58" name="文本框 57"/>
          <p:cNvSpPr txBox="1"/>
          <p:nvPr>
            <p:custDataLst>
              <p:tags r:id="rId29"/>
            </p:custDataLst>
          </p:nvPr>
        </p:nvSpPr>
        <p:spPr>
          <a:xfrm>
            <a:off x="6087745" y="1700530"/>
            <a:ext cx="3851910" cy="829945"/>
          </a:xfrm>
          <a:prstGeom prst="rect">
            <a:avLst/>
          </a:prstGeom>
          <a:noFill/>
        </p:spPr>
        <p:txBody>
          <a:bodyPr wrap="square" rtlCol="0">
            <a:spAutoFit/>
          </a:bodyPr>
          <a:p>
            <a:r>
              <a:rPr lang="zh-CN" altLang="en-US" sz="4800" b="1">
                <a:solidFill>
                  <a:srgbClr val="FF3F2B"/>
                </a:solidFill>
                <a:latin typeface="微软雅黑" panose="020B0503020204020204" charset="-122"/>
                <a:ea typeface="微软雅黑" panose="020B0503020204020204" charset="-122"/>
              </a:rPr>
              <a:t>拖欠工程款</a:t>
            </a:r>
            <a:endParaRPr lang="zh-CN" altLang="en-US" sz="4800" b="1">
              <a:solidFill>
                <a:srgbClr val="FF3F2B"/>
              </a:solidFill>
              <a:latin typeface="微软雅黑" panose="020B0503020204020204" charset="-122"/>
              <a:ea typeface="微软雅黑" panose="020B0503020204020204" charset="-122"/>
            </a:endParaRPr>
          </a:p>
        </p:txBody>
      </p:sp>
      <p:sp>
        <p:nvSpPr>
          <p:cNvPr id="59" name="文本框 58"/>
          <p:cNvSpPr txBox="1"/>
          <p:nvPr>
            <p:custDataLst>
              <p:tags r:id="rId30"/>
            </p:custDataLst>
          </p:nvPr>
        </p:nvSpPr>
        <p:spPr>
          <a:xfrm>
            <a:off x="4128135" y="-67310"/>
            <a:ext cx="3149600" cy="922020"/>
          </a:xfrm>
          <a:prstGeom prst="rect">
            <a:avLst/>
          </a:prstGeom>
          <a:noFill/>
        </p:spPr>
        <p:txBody>
          <a:bodyPr wrap="square" rtlCol="0">
            <a:spAutoFit/>
          </a:bodyPr>
          <a:p>
            <a:r>
              <a:rPr lang="zh-CN" altLang="en-US" sz="5400" b="1">
                <a:solidFill>
                  <a:srgbClr val="FF3F2B"/>
                </a:solidFill>
                <a:latin typeface="微软雅黑" panose="020B0503020204020204" charset="-122"/>
                <a:ea typeface="微软雅黑" panose="020B0503020204020204" charset="-122"/>
              </a:rPr>
              <a:t>生意难做</a:t>
            </a:r>
            <a:endParaRPr lang="zh-CN" altLang="en-US" sz="5400" b="1">
              <a:solidFill>
                <a:srgbClr val="FF3F2B"/>
              </a:solidFill>
              <a:latin typeface="微软雅黑" panose="020B0503020204020204" charset="-122"/>
              <a:ea typeface="微软雅黑" panose="020B0503020204020204" charset="-122"/>
            </a:endParaRPr>
          </a:p>
        </p:txBody>
      </p:sp>
      <p:sp>
        <p:nvSpPr>
          <p:cNvPr id="60" name="文本框 59"/>
          <p:cNvSpPr txBox="1"/>
          <p:nvPr>
            <p:custDataLst>
              <p:tags r:id="rId31"/>
            </p:custDataLst>
          </p:nvPr>
        </p:nvSpPr>
        <p:spPr>
          <a:xfrm rot="1260000">
            <a:off x="6136005" y="1235075"/>
            <a:ext cx="2354580" cy="706755"/>
          </a:xfrm>
          <a:prstGeom prst="rect">
            <a:avLst/>
          </a:prstGeom>
          <a:noFill/>
        </p:spPr>
        <p:txBody>
          <a:bodyPr wrap="square" rtlCol="0">
            <a:spAutoFit/>
          </a:bodyPr>
          <a:p>
            <a:r>
              <a:rPr lang="zh-CN" altLang="en-US" sz="4000" b="1">
                <a:solidFill>
                  <a:srgbClr val="FF3F2B"/>
                </a:solidFill>
                <a:latin typeface="微软雅黑" panose="020B0503020204020204" charset="-122"/>
                <a:ea typeface="微软雅黑" panose="020B0503020204020204" charset="-122"/>
              </a:rPr>
              <a:t>没钱看病</a:t>
            </a:r>
            <a:endParaRPr lang="zh-CN" altLang="en-US" sz="4000" b="1">
              <a:solidFill>
                <a:srgbClr val="FF3F2B"/>
              </a:solidFill>
              <a:latin typeface="微软雅黑" panose="020B0503020204020204" charset="-122"/>
              <a:ea typeface="微软雅黑" panose="020B0503020204020204" charset="-122"/>
            </a:endParaRPr>
          </a:p>
        </p:txBody>
      </p:sp>
      <p:sp>
        <p:nvSpPr>
          <p:cNvPr id="61" name="文本框 60"/>
          <p:cNvSpPr txBox="1"/>
          <p:nvPr>
            <p:custDataLst>
              <p:tags r:id="rId32"/>
            </p:custDataLst>
          </p:nvPr>
        </p:nvSpPr>
        <p:spPr>
          <a:xfrm rot="21180000">
            <a:off x="7018655" y="422910"/>
            <a:ext cx="3149600" cy="829945"/>
          </a:xfrm>
          <a:prstGeom prst="rect">
            <a:avLst/>
          </a:prstGeom>
          <a:noFill/>
        </p:spPr>
        <p:txBody>
          <a:bodyPr wrap="square" rtlCol="0">
            <a:spAutoFit/>
          </a:bodyPr>
          <a:p>
            <a:r>
              <a:rPr lang="zh-CN" altLang="en-US" sz="4800" b="1">
                <a:solidFill>
                  <a:srgbClr val="FF3F2B"/>
                </a:solidFill>
                <a:latin typeface="微软雅黑" panose="020B0503020204020204" charset="-122"/>
                <a:ea typeface="微软雅黑" panose="020B0503020204020204" charset="-122"/>
              </a:rPr>
              <a:t>血汗钱</a:t>
            </a:r>
            <a:endParaRPr lang="zh-CN" altLang="en-US" sz="4800" b="1">
              <a:solidFill>
                <a:srgbClr val="FF3F2B"/>
              </a:solidFill>
              <a:latin typeface="微软雅黑" panose="020B0503020204020204" charset="-122"/>
              <a:ea typeface="微软雅黑" panose="020B0503020204020204" charset="-122"/>
            </a:endParaRPr>
          </a:p>
        </p:txBody>
      </p:sp>
      <p:sp>
        <p:nvSpPr>
          <p:cNvPr id="3" name="文本框 2"/>
          <p:cNvSpPr txBox="1"/>
          <p:nvPr>
            <p:custDataLst>
              <p:tags r:id="rId33"/>
            </p:custDataLst>
          </p:nvPr>
        </p:nvSpPr>
        <p:spPr>
          <a:xfrm rot="21420000">
            <a:off x="2893060" y="3440430"/>
            <a:ext cx="1799590" cy="521970"/>
          </a:xfrm>
          <a:prstGeom prst="rect">
            <a:avLst/>
          </a:prstGeom>
          <a:noFill/>
        </p:spPr>
        <p:txBody>
          <a:bodyPr wrap="square" rtlCol="0">
            <a:spAutoFit/>
          </a:bodyPr>
          <a:p>
            <a:r>
              <a:rPr lang="en-US" altLang="zh-CN" sz="2800" b="1">
                <a:solidFill>
                  <a:srgbClr val="FF3F2B"/>
                </a:solidFill>
                <a:latin typeface="微软雅黑" panose="020B0503020204020204" charset="-122"/>
                <a:ea typeface="微软雅黑" panose="020B0503020204020204" charset="-122"/>
              </a:rPr>
              <a:t>GDP</a:t>
            </a:r>
            <a:r>
              <a:rPr lang="zh-CN" altLang="en-US" sz="2800" b="1">
                <a:solidFill>
                  <a:srgbClr val="FF3F2B"/>
                </a:solidFill>
                <a:latin typeface="微软雅黑" panose="020B0503020204020204" charset="-122"/>
                <a:ea typeface="微软雅黑" panose="020B0503020204020204" charset="-122"/>
              </a:rPr>
              <a:t>下滑</a:t>
            </a:r>
            <a:endParaRPr lang="zh-CN" altLang="en-US" sz="2800" b="1">
              <a:solidFill>
                <a:srgbClr val="FF3F2B"/>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35"/>
                                        </p:tgtEl>
                                        <p:attrNameLst>
                                          <p:attrName>r</p:attrName>
                                        </p:attrNameLst>
                                      </p:cBhvr>
                                    </p:animRot>
                                    <p:animRot by="-240000">
                                      <p:cBhvr>
                                        <p:cTn id="25" dur="200" fill="hold">
                                          <p:stCondLst>
                                            <p:cond delay="200"/>
                                          </p:stCondLst>
                                        </p:cTn>
                                        <p:tgtEl>
                                          <p:spTgt spid="35"/>
                                        </p:tgtEl>
                                        <p:attrNameLst>
                                          <p:attrName>r</p:attrName>
                                        </p:attrNameLst>
                                      </p:cBhvr>
                                    </p:animRot>
                                    <p:animRot by="240000">
                                      <p:cBhvr>
                                        <p:cTn id="26" dur="200" fill="hold">
                                          <p:stCondLst>
                                            <p:cond delay="400"/>
                                          </p:stCondLst>
                                        </p:cTn>
                                        <p:tgtEl>
                                          <p:spTgt spid="35"/>
                                        </p:tgtEl>
                                        <p:attrNameLst>
                                          <p:attrName>r</p:attrName>
                                        </p:attrNameLst>
                                      </p:cBhvr>
                                    </p:animRot>
                                    <p:animRot by="-240000">
                                      <p:cBhvr>
                                        <p:cTn id="27" dur="200" fill="hold">
                                          <p:stCondLst>
                                            <p:cond delay="600"/>
                                          </p:stCondLst>
                                        </p:cTn>
                                        <p:tgtEl>
                                          <p:spTgt spid="35"/>
                                        </p:tgtEl>
                                        <p:attrNameLst>
                                          <p:attrName>r</p:attrName>
                                        </p:attrNameLst>
                                      </p:cBhvr>
                                    </p:animRot>
                                    <p:animRot by="120000">
                                      <p:cBhvr>
                                        <p:cTn id="28" dur="200" fill="hold">
                                          <p:stCondLst>
                                            <p:cond delay="800"/>
                                          </p:stCondLst>
                                        </p:cTn>
                                        <p:tgtEl>
                                          <p:spTgt spid="35"/>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36"/>
                                        </p:tgtEl>
                                        <p:attrNameLst>
                                          <p:attrName>r</p:attrName>
                                        </p:attrNameLst>
                                      </p:cBhvr>
                                    </p:animRot>
                                    <p:animRot by="-240000">
                                      <p:cBhvr>
                                        <p:cTn id="31" dur="200" fill="hold">
                                          <p:stCondLst>
                                            <p:cond delay="200"/>
                                          </p:stCondLst>
                                        </p:cTn>
                                        <p:tgtEl>
                                          <p:spTgt spid="36"/>
                                        </p:tgtEl>
                                        <p:attrNameLst>
                                          <p:attrName>r</p:attrName>
                                        </p:attrNameLst>
                                      </p:cBhvr>
                                    </p:animRot>
                                    <p:animRot by="240000">
                                      <p:cBhvr>
                                        <p:cTn id="32" dur="200" fill="hold">
                                          <p:stCondLst>
                                            <p:cond delay="400"/>
                                          </p:stCondLst>
                                        </p:cTn>
                                        <p:tgtEl>
                                          <p:spTgt spid="36"/>
                                        </p:tgtEl>
                                        <p:attrNameLst>
                                          <p:attrName>r</p:attrName>
                                        </p:attrNameLst>
                                      </p:cBhvr>
                                    </p:animRot>
                                    <p:animRot by="-240000">
                                      <p:cBhvr>
                                        <p:cTn id="33" dur="200" fill="hold">
                                          <p:stCondLst>
                                            <p:cond delay="600"/>
                                          </p:stCondLst>
                                        </p:cTn>
                                        <p:tgtEl>
                                          <p:spTgt spid="36"/>
                                        </p:tgtEl>
                                        <p:attrNameLst>
                                          <p:attrName>r</p:attrName>
                                        </p:attrNameLst>
                                      </p:cBhvr>
                                    </p:animRot>
                                    <p:animRot by="120000">
                                      <p:cBhvr>
                                        <p:cTn id="34" dur="200" fill="hold">
                                          <p:stCondLst>
                                            <p:cond delay="800"/>
                                          </p:stCondLst>
                                        </p:cTn>
                                        <p:tgtEl>
                                          <p:spTgt spid="36"/>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32" presetClass="emph" presetSubtype="0" fill="hold" grpId="0" nodeType="withEffect">
                                  <p:stCondLst>
                                    <p:cond delay="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par>
                                <p:cTn id="47" presetID="32" presetClass="emph" presetSubtype="0" fill="hold" grpId="0" nodeType="with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par>
                                <p:cTn id="53" presetID="32" presetClass="emph" presetSubtype="0" fill="hold" grpId="0"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par>
                                <p:cTn id="59" presetID="32" presetClass="emph" presetSubtype="0" fill="hold" grpId="0" nodeType="withEffect">
                                  <p:stCondLst>
                                    <p:cond delay="0"/>
                                  </p:stCondLst>
                                  <p:childTnLst>
                                    <p:animRot by="120000">
                                      <p:cBhvr>
                                        <p:cTn id="60" dur="100" fill="hold">
                                          <p:stCondLst>
                                            <p:cond delay="0"/>
                                          </p:stCondLst>
                                        </p:cTn>
                                        <p:tgtEl>
                                          <p:spTgt spid="14"/>
                                        </p:tgtEl>
                                        <p:attrNameLst>
                                          <p:attrName>r</p:attrName>
                                        </p:attrNameLst>
                                      </p:cBhvr>
                                    </p:animRot>
                                    <p:animRot by="-240000">
                                      <p:cBhvr>
                                        <p:cTn id="61" dur="200" fill="hold">
                                          <p:stCondLst>
                                            <p:cond delay="200"/>
                                          </p:stCondLst>
                                        </p:cTn>
                                        <p:tgtEl>
                                          <p:spTgt spid="14"/>
                                        </p:tgtEl>
                                        <p:attrNameLst>
                                          <p:attrName>r</p:attrName>
                                        </p:attrNameLst>
                                      </p:cBhvr>
                                    </p:animRot>
                                    <p:animRot by="240000">
                                      <p:cBhvr>
                                        <p:cTn id="62" dur="200" fill="hold">
                                          <p:stCondLst>
                                            <p:cond delay="400"/>
                                          </p:stCondLst>
                                        </p:cTn>
                                        <p:tgtEl>
                                          <p:spTgt spid="14"/>
                                        </p:tgtEl>
                                        <p:attrNameLst>
                                          <p:attrName>r</p:attrName>
                                        </p:attrNameLst>
                                      </p:cBhvr>
                                    </p:animRot>
                                    <p:animRot by="-240000">
                                      <p:cBhvr>
                                        <p:cTn id="63" dur="200" fill="hold">
                                          <p:stCondLst>
                                            <p:cond delay="600"/>
                                          </p:stCondLst>
                                        </p:cTn>
                                        <p:tgtEl>
                                          <p:spTgt spid="14"/>
                                        </p:tgtEl>
                                        <p:attrNameLst>
                                          <p:attrName>r</p:attrName>
                                        </p:attrNameLst>
                                      </p:cBhvr>
                                    </p:animRot>
                                    <p:animRot by="120000">
                                      <p:cBhvr>
                                        <p:cTn id="64" dur="200" fill="hold">
                                          <p:stCondLst>
                                            <p:cond delay="800"/>
                                          </p:stCondLst>
                                        </p:cTn>
                                        <p:tgtEl>
                                          <p:spTgt spid="14"/>
                                        </p:tgtEl>
                                        <p:attrNameLst>
                                          <p:attrName>r</p:attrName>
                                        </p:attrNameLst>
                                      </p:cBhvr>
                                    </p:animRot>
                                  </p:childTnLst>
                                </p:cTn>
                              </p:par>
                              <p:par>
                                <p:cTn id="65" presetID="32" presetClass="emph" presetSubtype="0" fill="hold" grpId="0" nodeType="withEffect">
                                  <p:stCondLst>
                                    <p:cond delay="0"/>
                                  </p:stCondLst>
                                  <p:childTnLst>
                                    <p:animRot by="120000">
                                      <p:cBhvr>
                                        <p:cTn id="66" dur="100" fill="hold">
                                          <p:stCondLst>
                                            <p:cond delay="0"/>
                                          </p:stCondLst>
                                        </p:cTn>
                                        <p:tgtEl>
                                          <p:spTgt spid="20"/>
                                        </p:tgtEl>
                                        <p:attrNameLst>
                                          <p:attrName>r</p:attrName>
                                        </p:attrNameLst>
                                      </p:cBhvr>
                                    </p:animRot>
                                    <p:animRot by="-240000">
                                      <p:cBhvr>
                                        <p:cTn id="67" dur="200" fill="hold">
                                          <p:stCondLst>
                                            <p:cond delay="200"/>
                                          </p:stCondLst>
                                        </p:cTn>
                                        <p:tgtEl>
                                          <p:spTgt spid="20"/>
                                        </p:tgtEl>
                                        <p:attrNameLst>
                                          <p:attrName>r</p:attrName>
                                        </p:attrNameLst>
                                      </p:cBhvr>
                                    </p:animRot>
                                    <p:animRot by="240000">
                                      <p:cBhvr>
                                        <p:cTn id="68" dur="200" fill="hold">
                                          <p:stCondLst>
                                            <p:cond delay="400"/>
                                          </p:stCondLst>
                                        </p:cTn>
                                        <p:tgtEl>
                                          <p:spTgt spid="20"/>
                                        </p:tgtEl>
                                        <p:attrNameLst>
                                          <p:attrName>r</p:attrName>
                                        </p:attrNameLst>
                                      </p:cBhvr>
                                    </p:animRot>
                                    <p:animRot by="-240000">
                                      <p:cBhvr>
                                        <p:cTn id="69" dur="200" fill="hold">
                                          <p:stCondLst>
                                            <p:cond delay="600"/>
                                          </p:stCondLst>
                                        </p:cTn>
                                        <p:tgtEl>
                                          <p:spTgt spid="20"/>
                                        </p:tgtEl>
                                        <p:attrNameLst>
                                          <p:attrName>r</p:attrName>
                                        </p:attrNameLst>
                                      </p:cBhvr>
                                    </p:animRot>
                                    <p:animRot by="120000">
                                      <p:cBhvr>
                                        <p:cTn id="70" dur="200" fill="hold">
                                          <p:stCondLst>
                                            <p:cond delay="800"/>
                                          </p:stCondLst>
                                        </p:cTn>
                                        <p:tgtEl>
                                          <p:spTgt spid="20"/>
                                        </p:tgtEl>
                                        <p:attrNameLst>
                                          <p:attrName>r</p:attrName>
                                        </p:attrNameLst>
                                      </p:cBhvr>
                                    </p:animRot>
                                  </p:childTnLst>
                                </p:cTn>
                              </p:par>
                              <p:par>
                                <p:cTn id="71" presetID="32" presetClass="emph" presetSubtype="0" fill="hold" grpId="0" nodeType="withEffect">
                                  <p:stCondLst>
                                    <p:cond delay="0"/>
                                  </p:stCondLst>
                                  <p:childTnLst>
                                    <p:animRot by="120000">
                                      <p:cBhvr>
                                        <p:cTn id="72" dur="100" fill="hold">
                                          <p:stCondLst>
                                            <p:cond delay="0"/>
                                          </p:stCondLst>
                                        </p:cTn>
                                        <p:tgtEl>
                                          <p:spTgt spid="24"/>
                                        </p:tgtEl>
                                        <p:attrNameLst>
                                          <p:attrName>r</p:attrName>
                                        </p:attrNameLst>
                                      </p:cBhvr>
                                    </p:animRot>
                                    <p:animRot by="-240000">
                                      <p:cBhvr>
                                        <p:cTn id="73" dur="200" fill="hold">
                                          <p:stCondLst>
                                            <p:cond delay="200"/>
                                          </p:stCondLst>
                                        </p:cTn>
                                        <p:tgtEl>
                                          <p:spTgt spid="24"/>
                                        </p:tgtEl>
                                        <p:attrNameLst>
                                          <p:attrName>r</p:attrName>
                                        </p:attrNameLst>
                                      </p:cBhvr>
                                    </p:animRot>
                                    <p:animRot by="240000">
                                      <p:cBhvr>
                                        <p:cTn id="74" dur="200" fill="hold">
                                          <p:stCondLst>
                                            <p:cond delay="400"/>
                                          </p:stCondLst>
                                        </p:cTn>
                                        <p:tgtEl>
                                          <p:spTgt spid="24"/>
                                        </p:tgtEl>
                                        <p:attrNameLst>
                                          <p:attrName>r</p:attrName>
                                        </p:attrNameLst>
                                      </p:cBhvr>
                                    </p:animRot>
                                    <p:animRot by="-240000">
                                      <p:cBhvr>
                                        <p:cTn id="75" dur="200" fill="hold">
                                          <p:stCondLst>
                                            <p:cond delay="600"/>
                                          </p:stCondLst>
                                        </p:cTn>
                                        <p:tgtEl>
                                          <p:spTgt spid="24"/>
                                        </p:tgtEl>
                                        <p:attrNameLst>
                                          <p:attrName>r</p:attrName>
                                        </p:attrNameLst>
                                      </p:cBhvr>
                                    </p:animRot>
                                    <p:animRot by="120000">
                                      <p:cBhvr>
                                        <p:cTn id="76" dur="200" fill="hold">
                                          <p:stCondLst>
                                            <p:cond delay="800"/>
                                          </p:stCondLst>
                                        </p:cTn>
                                        <p:tgtEl>
                                          <p:spTgt spid="24"/>
                                        </p:tgtEl>
                                        <p:attrNameLst>
                                          <p:attrName>r</p:attrName>
                                        </p:attrNameLst>
                                      </p:cBhvr>
                                    </p:animRot>
                                  </p:childTnLst>
                                </p:cTn>
                              </p:par>
                              <p:par>
                                <p:cTn id="77" presetID="32" presetClass="emph" presetSubtype="0" fill="hold" grpId="0" nodeType="withEffect">
                                  <p:stCondLst>
                                    <p:cond delay="0"/>
                                  </p:stCondLst>
                                  <p:childTnLst>
                                    <p:animRot by="120000">
                                      <p:cBhvr>
                                        <p:cTn id="78" dur="100" fill="hold">
                                          <p:stCondLst>
                                            <p:cond delay="0"/>
                                          </p:stCondLst>
                                        </p:cTn>
                                        <p:tgtEl>
                                          <p:spTgt spid="16"/>
                                        </p:tgtEl>
                                        <p:attrNameLst>
                                          <p:attrName>r</p:attrName>
                                        </p:attrNameLst>
                                      </p:cBhvr>
                                    </p:animRot>
                                    <p:animRot by="-240000">
                                      <p:cBhvr>
                                        <p:cTn id="79" dur="200" fill="hold">
                                          <p:stCondLst>
                                            <p:cond delay="200"/>
                                          </p:stCondLst>
                                        </p:cTn>
                                        <p:tgtEl>
                                          <p:spTgt spid="16"/>
                                        </p:tgtEl>
                                        <p:attrNameLst>
                                          <p:attrName>r</p:attrName>
                                        </p:attrNameLst>
                                      </p:cBhvr>
                                    </p:animRot>
                                    <p:animRot by="240000">
                                      <p:cBhvr>
                                        <p:cTn id="80" dur="200" fill="hold">
                                          <p:stCondLst>
                                            <p:cond delay="400"/>
                                          </p:stCondLst>
                                        </p:cTn>
                                        <p:tgtEl>
                                          <p:spTgt spid="16"/>
                                        </p:tgtEl>
                                        <p:attrNameLst>
                                          <p:attrName>r</p:attrName>
                                        </p:attrNameLst>
                                      </p:cBhvr>
                                    </p:animRot>
                                    <p:animRot by="-240000">
                                      <p:cBhvr>
                                        <p:cTn id="81" dur="200" fill="hold">
                                          <p:stCondLst>
                                            <p:cond delay="600"/>
                                          </p:stCondLst>
                                        </p:cTn>
                                        <p:tgtEl>
                                          <p:spTgt spid="16"/>
                                        </p:tgtEl>
                                        <p:attrNameLst>
                                          <p:attrName>r</p:attrName>
                                        </p:attrNameLst>
                                      </p:cBhvr>
                                    </p:animRot>
                                    <p:animRot by="120000">
                                      <p:cBhvr>
                                        <p:cTn id="82" dur="200" fill="hold">
                                          <p:stCondLst>
                                            <p:cond delay="800"/>
                                          </p:stCondLst>
                                        </p:cTn>
                                        <p:tgtEl>
                                          <p:spTgt spid="16"/>
                                        </p:tgtEl>
                                        <p:attrNameLst>
                                          <p:attrName>r</p:attrName>
                                        </p:attrNameLst>
                                      </p:cBhvr>
                                    </p:animRot>
                                  </p:childTnLst>
                                </p:cTn>
                              </p:par>
                              <p:par>
                                <p:cTn id="83" presetID="32" presetClass="emph" presetSubtype="0" fill="hold" grpId="0" nodeType="withEffect">
                                  <p:stCondLst>
                                    <p:cond delay="0"/>
                                  </p:stCondLst>
                                  <p:childTnLst>
                                    <p:animRot by="120000">
                                      <p:cBhvr>
                                        <p:cTn id="84" dur="100" fill="hold">
                                          <p:stCondLst>
                                            <p:cond delay="0"/>
                                          </p:stCondLst>
                                        </p:cTn>
                                        <p:tgtEl>
                                          <p:spTgt spid="18"/>
                                        </p:tgtEl>
                                        <p:attrNameLst>
                                          <p:attrName>r</p:attrName>
                                        </p:attrNameLst>
                                      </p:cBhvr>
                                    </p:animRot>
                                    <p:animRot by="-240000">
                                      <p:cBhvr>
                                        <p:cTn id="85" dur="200" fill="hold">
                                          <p:stCondLst>
                                            <p:cond delay="200"/>
                                          </p:stCondLst>
                                        </p:cTn>
                                        <p:tgtEl>
                                          <p:spTgt spid="18"/>
                                        </p:tgtEl>
                                        <p:attrNameLst>
                                          <p:attrName>r</p:attrName>
                                        </p:attrNameLst>
                                      </p:cBhvr>
                                    </p:animRot>
                                    <p:animRot by="240000">
                                      <p:cBhvr>
                                        <p:cTn id="86" dur="200" fill="hold">
                                          <p:stCondLst>
                                            <p:cond delay="400"/>
                                          </p:stCondLst>
                                        </p:cTn>
                                        <p:tgtEl>
                                          <p:spTgt spid="18"/>
                                        </p:tgtEl>
                                        <p:attrNameLst>
                                          <p:attrName>r</p:attrName>
                                        </p:attrNameLst>
                                      </p:cBhvr>
                                    </p:animRot>
                                    <p:animRot by="-240000">
                                      <p:cBhvr>
                                        <p:cTn id="87" dur="200" fill="hold">
                                          <p:stCondLst>
                                            <p:cond delay="600"/>
                                          </p:stCondLst>
                                        </p:cTn>
                                        <p:tgtEl>
                                          <p:spTgt spid="18"/>
                                        </p:tgtEl>
                                        <p:attrNameLst>
                                          <p:attrName>r</p:attrName>
                                        </p:attrNameLst>
                                      </p:cBhvr>
                                    </p:animRot>
                                    <p:animRot by="120000">
                                      <p:cBhvr>
                                        <p:cTn id="88" dur="200" fill="hold">
                                          <p:stCondLst>
                                            <p:cond delay="800"/>
                                          </p:stCondLst>
                                        </p:cTn>
                                        <p:tgtEl>
                                          <p:spTgt spid="18"/>
                                        </p:tgtEl>
                                        <p:attrNameLst>
                                          <p:attrName>r</p:attrName>
                                        </p:attrNameLst>
                                      </p:cBhvr>
                                    </p:animRot>
                                  </p:childTnLst>
                                </p:cTn>
                              </p:par>
                              <p:par>
                                <p:cTn id="89" presetID="32" presetClass="emph" presetSubtype="0" fill="hold" grpId="0" nodeType="withEffect">
                                  <p:stCondLst>
                                    <p:cond delay="0"/>
                                  </p:stCondLst>
                                  <p:childTnLst>
                                    <p:animRot by="120000">
                                      <p:cBhvr>
                                        <p:cTn id="90" dur="100" fill="hold">
                                          <p:stCondLst>
                                            <p:cond delay="0"/>
                                          </p:stCondLst>
                                        </p:cTn>
                                        <p:tgtEl>
                                          <p:spTgt spid="48"/>
                                        </p:tgtEl>
                                        <p:attrNameLst>
                                          <p:attrName>r</p:attrName>
                                        </p:attrNameLst>
                                      </p:cBhvr>
                                    </p:animRot>
                                    <p:animRot by="-240000">
                                      <p:cBhvr>
                                        <p:cTn id="91" dur="200" fill="hold">
                                          <p:stCondLst>
                                            <p:cond delay="200"/>
                                          </p:stCondLst>
                                        </p:cTn>
                                        <p:tgtEl>
                                          <p:spTgt spid="48"/>
                                        </p:tgtEl>
                                        <p:attrNameLst>
                                          <p:attrName>r</p:attrName>
                                        </p:attrNameLst>
                                      </p:cBhvr>
                                    </p:animRot>
                                    <p:animRot by="240000">
                                      <p:cBhvr>
                                        <p:cTn id="92" dur="200" fill="hold">
                                          <p:stCondLst>
                                            <p:cond delay="400"/>
                                          </p:stCondLst>
                                        </p:cTn>
                                        <p:tgtEl>
                                          <p:spTgt spid="48"/>
                                        </p:tgtEl>
                                        <p:attrNameLst>
                                          <p:attrName>r</p:attrName>
                                        </p:attrNameLst>
                                      </p:cBhvr>
                                    </p:animRot>
                                    <p:animRot by="-240000">
                                      <p:cBhvr>
                                        <p:cTn id="93" dur="200" fill="hold">
                                          <p:stCondLst>
                                            <p:cond delay="600"/>
                                          </p:stCondLst>
                                        </p:cTn>
                                        <p:tgtEl>
                                          <p:spTgt spid="48"/>
                                        </p:tgtEl>
                                        <p:attrNameLst>
                                          <p:attrName>r</p:attrName>
                                        </p:attrNameLst>
                                      </p:cBhvr>
                                    </p:animRot>
                                    <p:animRot by="120000">
                                      <p:cBhvr>
                                        <p:cTn id="94" dur="200" fill="hold">
                                          <p:stCondLst>
                                            <p:cond delay="800"/>
                                          </p:stCondLst>
                                        </p:cTn>
                                        <p:tgtEl>
                                          <p:spTgt spid="48"/>
                                        </p:tgtEl>
                                        <p:attrNameLst>
                                          <p:attrName>r</p:attrName>
                                        </p:attrNameLst>
                                      </p:cBhvr>
                                    </p:animRot>
                                  </p:childTnLst>
                                </p:cTn>
                              </p:par>
                              <p:par>
                                <p:cTn id="95" presetID="32" presetClass="emph" presetSubtype="0" fill="hold" grpId="0" nodeType="withEffect">
                                  <p:stCondLst>
                                    <p:cond delay="0"/>
                                  </p:stCondLst>
                                  <p:childTnLst>
                                    <p:animRot by="120000">
                                      <p:cBhvr>
                                        <p:cTn id="96" dur="100" fill="hold">
                                          <p:stCondLst>
                                            <p:cond delay="0"/>
                                          </p:stCondLst>
                                        </p:cTn>
                                        <p:tgtEl>
                                          <p:spTgt spid="49"/>
                                        </p:tgtEl>
                                        <p:attrNameLst>
                                          <p:attrName>r</p:attrName>
                                        </p:attrNameLst>
                                      </p:cBhvr>
                                    </p:animRot>
                                    <p:animRot by="-240000">
                                      <p:cBhvr>
                                        <p:cTn id="97" dur="200" fill="hold">
                                          <p:stCondLst>
                                            <p:cond delay="200"/>
                                          </p:stCondLst>
                                        </p:cTn>
                                        <p:tgtEl>
                                          <p:spTgt spid="49"/>
                                        </p:tgtEl>
                                        <p:attrNameLst>
                                          <p:attrName>r</p:attrName>
                                        </p:attrNameLst>
                                      </p:cBhvr>
                                    </p:animRot>
                                    <p:animRot by="240000">
                                      <p:cBhvr>
                                        <p:cTn id="98" dur="200" fill="hold">
                                          <p:stCondLst>
                                            <p:cond delay="400"/>
                                          </p:stCondLst>
                                        </p:cTn>
                                        <p:tgtEl>
                                          <p:spTgt spid="49"/>
                                        </p:tgtEl>
                                        <p:attrNameLst>
                                          <p:attrName>r</p:attrName>
                                        </p:attrNameLst>
                                      </p:cBhvr>
                                    </p:animRot>
                                    <p:animRot by="-240000">
                                      <p:cBhvr>
                                        <p:cTn id="99" dur="200" fill="hold">
                                          <p:stCondLst>
                                            <p:cond delay="600"/>
                                          </p:stCondLst>
                                        </p:cTn>
                                        <p:tgtEl>
                                          <p:spTgt spid="49"/>
                                        </p:tgtEl>
                                        <p:attrNameLst>
                                          <p:attrName>r</p:attrName>
                                        </p:attrNameLst>
                                      </p:cBhvr>
                                    </p:animRot>
                                    <p:animRot by="120000">
                                      <p:cBhvr>
                                        <p:cTn id="100" dur="200" fill="hold">
                                          <p:stCondLst>
                                            <p:cond delay="800"/>
                                          </p:stCondLst>
                                        </p:cTn>
                                        <p:tgtEl>
                                          <p:spTgt spid="49"/>
                                        </p:tgtEl>
                                        <p:attrNameLst>
                                          <p:attrName>r</p:attrName>
                                        </p:attrNameLst>
                                      </p:cBhvr>
                                    </p:animRot>
                                  </p:childTnLst>
                                </p:cTn>
                              </p:par>
                              <p:par>
                                <p:cTn id="101" presetID="32" presetClass="emph" presetSubtype="0" fill="hold" grpId="0" nodeType="withEffect">
                                  <p:stCondLst>
                                    <p:cond delay="0"/>
                                  </p:stCondLst>
                                  <p:childTnLst>
                                    <p:animRot by="120000">
                                      <p:cBhvr>
                                        <p:cTn id="102" dur="100" fill="hold">
                                          <p:stCondLst>
                                            <p:cond delay="0"/>
                                          </p:stCondLst>
                                        </p:cTn>
                                        <p:tgtEl>
                                          <p:spTgt spid="50"/>
                                        </p:tgtEl>
                                        <p:attrNameLst>
                                          <p:attrName>r</p:attrName>
                                        </p:attrNameLst>
                                      </p:cBhvr>
                                    </p:animRot>
                                    <p:animRot by="-240000">
                                      <p:cBhvr>
                                        <p:cTn id="103" dur="200" fill="hold">
                                          <p:stCondLst>
                                            <p:cond delay="200"/>
                                          </p:stCondLst>
                                        </p:cTn>
                                        <p:tgtEl>
                                          <p:spTgt spid="50"/>
                                        </p:tgtEl>
                                        <p:attrNameLst>
                                          <p:attrName>r</p:attrName>
                                        </p:attrNameLst>
                                      </p:cBhvr>
                                    </p:animRot>
                                    <p:animRot by="240000">
                                      <p:cBhvr>
                                        <p:cTn id="104" dur="200" fill="hold">
                                          <p:stCondLst>
                                            <p:cond delay="400"/>
                                          </p:stCondLst>
                                        </p:cTn>
                                        <p:tgtEl>
                                          <p:spTgt spid="50"/>
                                        </p:tgtEl>
                                        <p:attrNameLst>
                                          <p:attrName>r</p:attrName>
                                        </p:attrNameLst>
                                      </p:cBhvr>
                                    </p:animRot>
                                    <p:animRot by="-240000">
                                      <p:cBhvr>
                                        <p:cTn id="105" dur="200" fill="hold">
                                          <p:stCondLst>
                                            <p:cond delay="600"/>
                                          </p:stCondLst>
                                        </p:cTn>
                                        <p:tgtEl>
                                          <p:spTgt spid="50"/>
                                        </p:tgtEl>
                                        <p:attrNameLst>
                                          <p:attrName>r</p:attrName>
                                        </p:attrNameLst>
                                      </p:cBhvr>
                                    </p:animRot>
                                    <p:animRot by="120000">
                                      <p:cBhvr>
                                        <p:cTn id="106" dur="200" fill="hold">
                                          <p:stCondLst>
                                            <p:cond delay="800"/>
                                          </p:stCondLst>
                                        </p:cTn>
                                        <p:tgtEl>
                                          <p:spTgt spid="50"/>
                                        </p:tgtEl>
                                        <p:attrNameLst>
                                          <p:attrName>r</p:attrName>
                                        </p:attrNameLst>
                                      </p:cBhvr>
                                    </p:animRot>
                                  </p:childTnLst>
                                </p:cTn>
                              </p:par>
                              <p:par>
                                <p:cTn id="107" presetID="32" presetClass="emph" presetSubtype="0" fill="hold" grpId="0" nodeType="withEffect">
                                  <p:stCondLst>
                                    <p:cond delay="0"/>
                                  </p:stCondLst>
                                  <p:childTnLst>
                                    <p:animRot by="120000">
                                      <p:cBhvr>
                                        <p:cTn id="108" dur="100" fill="hold">
                                          <p:stCondLst>
                                            <p:cond delay="0"/>
                                          </p:stCondLst>
                                        </p:cTn>
                                        <p:tgtEl>
                                          <p:spTgt spid="51"/>
                                        </p:tgtEl>
                                        <p:attrNameLst>
                                          <p:attrName>r</p:attrName>
                                        </p:attrNameLst>
                                      </p:cBhvr>
                                    </p:animRot>
                                    <p:animRot by="-240000">
                                      <p:cBhvr>
                                        <p:cTn id="109" dur="200" fill="hold">
                                          <p:stCondLst>
                                            <p:cond delay="200"/>
                                          </p:stCondLst>
                                        </p:cTn>
                                        <p:tgtEl>
                                          <p:spTgt spid="51"/>
                                        </p:tgtEl>
                                        <p:attrNameLst>
                                          <p:attrName>r</p:attrName>
                                        </p:attrNameLst>
                                      </p:cBhvr>
                                    </p:animRot>
                                    <p:animRot by="240000">
                                      <p:cBhvr>
                                        <p:cTn id="110" dur="200" fill="hold">
                                          <p:stCondLst>
                                            <p:cond delay="400"/>
                                          </p:stCondLst>
                                        </p:cTn>
                                        <p:tgtEl>
                                          <p:spTgt spid="51"/>
                                        </p:tgtEl>
                                        <p:attrNameLst>
                                          <p:attrName>r</p:attrName>
                                        </p:attrNameLst>
                                      </p:cBhvr>
                                    </p:animRot>
                                    <p:animRot by="-240000">
                                      <p:cBhvr>
                                        <p:cTn id="111" dur="200" fill="hold">
                                          <p:stCondLst>
                                            <p:cond delay="600"/>
                                          </p:stCondLst>
                                        </p:cTn>
                                        <p:tgtEl>
                                          <p:spTgt spid="51"/>
                                        </p:tgtEl>
                                        <p:attrNameLst>
                                          <p:attrName>r</p:attrName>
                                        </p:attrNameLst>
                                      </p:cBhvr>
                                    </p:animRot>
                                    <p:animRot by="120000">
                                      <p:cBhvr>
                                        <p:cTn id="112" dur="200" fill="hold">
                                          <p:stCondLst>
                                            <p:cond delay="800"/>
                                          </p:stCondLst>
                                        </p:cTn>
                                        <p:tgtEl>
                                          <p:spTgt spid="51"/>
                                        </p:tgtEl>
                                        <p:attrNameLst>
                                          <p:attrName>r</p:attrName>
                                        </p:attrNameLst>
                                      </p:cBhvr>
                                    </p:animRot>
                                  </p:childTnLst>
                                </p:cTn>
                              </p:par>
                              <p:par>
                                <p:cTn id="113" presetID="32" presetClass="emph" presetSubtype="0" fill="hold" grpId="0" nodeType="withEffect">
                                  <p:stCondLst>
                                    <p:cond delay="0"/>
                                  </p:stCondLst>
                                  <p:childTnLst>
                                    <p:animRot by="120000">
                                      <p:cBhvr>
                                        <p:cTn id="114" dur="100" fill="hold">
                                          <p:stCondLst>
                                            <p:cond delay="0"/>
                                          </p:stCondLst>
                                        </p:cTn>
                                        <p:tgtEl>
                                          <p:spTgt spid="52"/>
                                        </p:tgtEl>
                                        <p:attrNameLst>
                                          <p:attrName>r</p:attrName>
                                        </p:attrNameLst>
                                      </p:cBhvr>
                                    </p:animRot>
                                    <p:animRot by="-240000">
                                      <p:cBhvr>
                                        <p:cTn id="115" dur="200" fill="hold">
                                          <p:stCondLst>
                                            <p:cond delay="200"/>
                                          </p:stCondLst>
                                        </p:cTn>
                                        <p:tgtEl>
                                          <p:spTgt spid="52"/>
                                        </p:tgtEl>
                                        <p:attrNameLst>
                                          <p:attrName>r</p:attrName>
                                        </p:attrNameLst>
                                      </p:cBhvr>
                                    </p:animRot>
                                    <p:animRot by="240000">
                                      <p:cBhvr>
                                        <p:cTn id="116" dur="200" fill="hold">
                                          <p:stCondLst>
                                            <p:cond delay="400"/>
                                          </p:stCondLst>
                                        </p:cTn>
                                        <p:tgtEl>
                                          <p:spTgt spid="52"/>
                                        </p:tgtEl>
                                        <p:attrNameLst>
                                          <p:attrName>r</p:attrName>
                                        </p:attrNameLst>
                                      </p:cBhvr>
                                    </p:animRot>
                                    <p:animRot by="-240000">
                                      <p:cBhvr>
                                        <p:cTn id="117" dur="200" fill="hold">
                                          <p:stCondLst>
                                            <p:cond delay="600"/>
                                          </p:stCondLst>
                                        </p:cTn>
                                        <p:tgtEl>
                                          <p:spTgt spid="52"/>
                                        </p:tgtEl>
                                        <p:attrNameLst>
                                          <p:attrName>r</p:attrName>
                                        </p:attrNameLst>
                                      </p:cBhvr>
                                    </p:animRot>
                                    <p:animRot by="120000">
                                      <p:cBhvr>
                                        <p:cTn id="118" dur="200" fill="hold">
                                          <p:stCondLst>
                                            <p:cond delay="800"/>
                                          </p:stCondLst>
                                        </p:cTn>
                                        <p:tgtEl>
                                          <p:spTgt spid="52"/>
                                        </p:tgtEl>
                                        <p:attrNameLst>
                                          <p:attrName>r</p:attrName>
                                        </p:attrNameLst>
                                      </p:cBhvr>
                                    </p:animRot>
                                  </p:childTnLst>
                                </p:cTn>
                              </p:par>
                              <p:par>
                                <p:cTn id="119" presetID="32" presetClass="emph" presetSubtype="0" fill="hold" grpId="0" nodeType="withEffect">
                                  <p:stCondLst>
                                    <p:cond delay="0"/>
                                  </p:stCondLst>
                                  <p:childTnLst>
                                    <p:animRot by="120000">
                                      <p:cBhvr>
                                        <p:cTn id="120" dur="100" fill="hold">
                                          <p:stCondLst>
                                            <p:cond delay="0"/>
                                          </p:stCondLst>
                                        </p:cTn>
                                        <p:tgtEl>
                                          <p:spTgt spid="53"/>
                                        </p:tgtEl>
                                        <p:attrNameLst>
                                          <p:attrName>r</p:attrName>
                                        </p:attrNameLst>
                                      </p:cBhvr>
                                    </p:animRot>
                                    <p:animRot by="-240000">
                                      <p:cBhvr>
                                        <p:cTn id="121" dur="200" fill="hold">
                                          <p:stCondLst>
                                            <p:cond delay="200"/>
                                          </p:stCondLst>
                                        </p:cTn>
                                        <p:tgtEl>
                                          <p:spTgt spid="53"/>
                                        </p:tgtEl>
                                        <p:attrNameLst>
                                          <p:attrName>r</p:attrName>
                                        </p:attrNameLst>
                                      </p:cBhvr>
                                    </p:animRot>
                                    <p:animRot by="240000">
                                      <p:cBhvr>
                                        <p:cTn id="122" dur="200" fill="hold">
                                          <p:stCondLst>
                                            <p:cond delay="400"/>
                                          </p:stCondLst>
                                        </p:cTn>
                                        <p:tgtEl>
                                          <p:spTgt spid="53"/>
                                        </p:tgtEl>
                                        <p:attrNameLst>
                                          <p:attrName>r</p:attrName>
                                        </p:attrNameLst>
                                      </p:cBhvr>
                                    </p:animRot>
                                    <p:animRot by="-240000">
                                      <p:cBhvr>
                                        <p:cTn id="123" dur="200" fill="hold">
                                          <p:stCondLst>
                                            <p:cond delay="600"/>
                                          </p:stCondLst>
                                        </p:cTn>
                                        <p:tgtEl>
                                          <p:spTgt spid="53"/>
                                        </p:tgtEl>
                                        <p:attrNameLst>
                                          <p:attrName>r</p:attrName>
                                        </p:attrNameLst>
                                      </p:cBhvr>
                                    </p:animRot>
                                    <p:animRot by="120000">
                                      <p:cBhvr>
                                        <p:cTn id="124" dur="200" fill="hold">
                                          <p:stCondLst>
                                            <p:cond delay="800"/>
                                          </p:stCondLst>
                                        </p:cTn>
                                        <p:tgtEl>
                                          <p:spTgt spid="53"/>
                                        </p:tgtEl>
                                        <p:attrNameLst>
                                          <p:attrName>r</p:attrName>
                                        </p:attrNameLst>
                                      </p:cBhvr>
                                    </p:animRot>
                                  </p:childTnLst>
                                </p:cTn>
                              </p:par>
                              <p:par>
                                <p:cTn id="125" presetID="32" presetClass="emph" presetSubtype="0" fill="hold" grpId="0" nodeType="withEffect">
                                  <p:stCondLst>
                                    <p:cond delay="0"/>
                                  </p:stCondLst>
                                  <p:childTnLst>
                                    <p:animRot by="120000">
                                      <p:cBhvr>
                                        <p:cTn id="126" dur="100" fill="hold">
                                          <p:stCondLst>
                                            <p:cond delay="0"/>
                                          </p:stCondLst>
                                        </p:cTn>
                                        <p:tgtEl>
                                          <p:spTgt spid="54"/>
                                        </p:tgtEl>
                                        <p:attrNameLst>
                                          <p:attrName>r</p:attrName>
                                        </p:attrNameLst>
                                      </p:cBhvr>
                                    </p:animRot>
                                    <p:animRot by="-240000">
                                      <p:cBhvr>
                                        <p:cTn id="127" dur="200" fill="hold">
                                          <p:stCondLst>
                                            <p:cond delay="200"/>
                                          </p:stCondLst>
                                        </p:cTn>
                                        <p:tgtEl>
                                          <p:spTgt spid="54"/>
                                        </p:tgtEl>
                                        <p:attrNameLst>
                                          <p:attrName>r</p:attrName>
                                        </p:attrNameLst>
                                      </p:cBhvr>
                                    </p:animRot>
                                    <p:animRot by="240000">
                                      <p:cBhvr>
                                        <p:cTn id="128" dur="200" fill="hold">
                                          <p:stCondLst>
                                            <p:cond delay="400"/>
                                          </p:stCondLst>
                                        </p:cTn>
                                        <p:tgtEl>
                                          <p:spTgt spid="54"/>
                                        </p:tgtEl>
                                        <p:attrNameLst>
                                          <p:attrName>r</p:attrName>
                                        </p:attrNameLst>
                                      </p:cBhvr>
                                    </p:animRot>
                                    <p:animRot by="-240000">
                                      <p:cBhvr>
                                        <p:cTn id="129" dur="200" fill="hold">
                                          <p:stCondLst>
                                            <p:cond delay="600"/>
                                          </p:stCondLst>
                                        </p:cTn>
                                        <p:tgtEl>
                                          <p:spTgt spid="54"/>
                                        </p:tgtEl>
                                        <p:attrNameLst>
                                          <p:attrName>r</p:attrName>
                                        </p:attrNameLst>
                                      </p:cBhvr>
                                    </p:animRot>
                                    <p:animRot by="120000">
                                      <p:cBhvr>
                                        <p:cTn id="130" dur="200" fill="hold">
                                          <p:stCondLst>
                                            <p:cond delay="800"/>
                                          </p:stCondLst>
                                        </p:cTn>
                                        <p:tgtEl>
                                          <p:spTgt spid="54"/>
                                        </p:tgtEl>
                                        <p:attrNameLst>
                                          <p:attrName>r</p:attrName>
                                        </p:attrNameLst>
                                      </p:cBhvr>
                                    </p:animRot>
                                  </p:childTnLst>
                                </p:cTn>
                              </p:par>
                              <p:par>
                                <p:cTn id="131" presetID="32" presetClass="emph" presetSubtype="0" fill="hold" grpId="0" nodeType="withEffect">
                                  <p:stCondLst>
                                    <p:cond delay="0"/>
                                  </p:stCondLst>
                                  <p:childTnLst>
                                    <p:animRot by="120000">
                                      <p:cBhvr>
                                        <p:cTn id="132" dur="100" fill="hold">
                                          <p:stCondLst>
                                            <p:cond delay="0"/>
                                          </p:stCondLst>
                                        </p:cTn>
                                        <p:tgtEl>
                                          <p:spTgt spid="55"/>
                                        </p:tgtEl>
                                        <p:attrNameLst>
                                          <p:attrName>r</p:attrName>
                                        </p:attrNameLst>
                                      </p:cBhvr>
                                    </p:animRot>
                                    <p:animRot by="-240000">
                                      <p:cBhvr>
                                        <p:cTn id="133" dur="200" fill="hold">
                                          <p:stCondLst>
                                            <p:cond delay="200"/>
                                          </p:stCondLst>
                                        </p:cTn>
                                        <p:tgtEl>
                                          <p:spTgt spid="55"/>
                                        </p:tgtEl>
                                        <p:attrNameLst>
                                          <p:attrName>r</p:attrName>
                                        </p:attrNameLst>
                                      </p:cBhvr>
                                    </p:animRot>
                                    <p:animRot by="240000">
                                      <p:cBhvr>
                                        <p:cTn id="134" dur="200" fill="hold">
                                          <p:stCondLst>
                                            <p:cond delay="400"/>
                                          </p:stCondLst>
                                        </p:cTn>
                                        <p:tgtEl>
                                          <p:spTgt spid="55"/>
                                        </p:tgtEl>
                                        <p:attrNameLst>
                                          <p:attrName>r</p:attrName>
                                        </p:attrNameLst>
                                      </p:cBhvr>
                                    </p:animRot>
                                    <p:animRot by="-240000">
                                      <p:cBhvr>
                                        <p:cTn id="135" dur="200" fill="hold">
                                          <p:stCondLst>
                                            <p:cond delay="600"/>
                                          </p:stCondLst>
                                        </p:cTn>
                                        <p:tgtEl>
                                          <p:spTgt spid="55"/>
                                        </p:tgtEl>
                                        <p:attrNameLst>
                                          <p:attrName>r</p:attrName>
                                        </p:attrNameLst>
                                      </p:cBhvr>
                                    </p:animRot>
                                    <p:animRot by="120000">
                                      <p:cBhvr>
                                        <p:cTn id="136" dur="200" fill="hold">
                                          <p:stCondLst>
                                            <p:cond delay="800"/>
                                          </p:stCondLst>
                                        </p:cTn>
                                        <p:tgtEl>
                                          <p:spTgt spid="55"/>
                                        </p:tgtEl>
                                        <p:attrNameLst>
                                          <p:attrName>r</p:attrName>
                                        </p:attrNameLst>
                                      </p:cBhvr>
                                    </p:animRot>
                                  </p:childTnLst>
                                </p:cTn>
                              </p:par>
                              <p:par>
                                <p:cTn id="137" presetID="32" presetClass="emph" presetSubtype="0" fill="hold" grpId="0" nodeType="withEffect">
                                  <p:stCondLst>
                                    <p:cond delay="0"/>
                                  </p:stCondLst>
                                  <p:childTnLst>
                                    <p:animRot by="120000">
                                      <p:cBhvr>
                                        <p:cTn id="138" dur="100" fill="hold">
                                          <p:stCondLst>
                                            <p:cond delay="0"/>
                                          </p:stCondLst>
                                        </p:cTn>
                                        <p:tgtEl>
                                          <p:spTgt spid="56"/>
                                        </p:tgtEl>
                                        <p:attrNameLst>
                                          <p:attrName>r</p:attrName>
                                        </p:attrNameLst>
                                      </p:cBhvr>
                                    </p:animRot>
                                    <p:animRot by="-240000">
                                      <p:cBhvr>
                                        <p:cTn id="139" dur="200" fill="hold">
                                          <p:stCondLst>
                                            <p:cond delay="200"/>
                                          </p:stCondLst>
                                        </p:cTn>
                                        <p:tgtEl>
                                          <p:spTgt spid="56"/>
                                        </p:tgtEl>
                                        <p:attrNameLst>
                                          <p:attrName>r</p:attrName>
                                        </p:attrNameLst>
                                      </p:cBhvr>
                                    </p:animRot>
                                    <p:animRot by="240000">
                                      <p:cBhvr>
                                        <p:cTn id="140" dur="200" fill="hold">
                                          <p:stCondLst>
                                            <p:cond delay="400"/>
                                          </p:stCondLst>
                                        </p:cTn>
                                        <p:tgtEl>
                                          <p:spTgt spid="56"/>
                                        </p:tgtEl>
                                        <p:attrNameLst>
                                          <p:attrName>r</p:attrName>
                                        </p:attrNameLst>
                                      </p:cBhvr>
                                    </p:animRot>
                                    <p:animRot by="-240000">
                                      <p:cBhvr>
                                        <p:cTn id="141" dur="200" fill="hold">
                                          <p:stCondLst>
                                            <p:cond delay="600"/>
                                          </p:stCondLst>
                                        </p:cTn>
                                        <p:tgtEl>
                                          <p:spTgt spid="56"/>
                                        </p:tgtEl>
                                        <p:attrNameLst>
                                          <p:attrName>r</p:attrName>
                                        </p:attrNameLst>
                                      </p:cBhvr>
                                    </p:animRot>
                                    <p:animRot by="120000">
                                      <p:cBhvr>
                                        <p:cTn id="142" dur="200" fill="hold">
                                          <p:stCondLst>
                                            <p:cond delay="800"/>
                                          </p:stCondLst>
                                        </p:cTn>
                                        <p:tgtEl>
                                          <p:spTgt spid="56"/>
                                        </p:tgtEl>
                                        <p:attrNameLst>
                                          <p:attrName>r</p:attrName>
                                        </p:attrNameLst>
                                      </p:cBhvr>
                                    </p:animRot>
                                  </p:childTnLst>
                                </p:cTn>
                              </p:par>
                              <p:par>
                                <p:cTn id="143" presetID="32" presetClass="emph" presetSubtype="0" fill="hold" grpId="0" nodeType="withEffect">
                                  <p:stCondLst>
                                    <p:cond delay="0"/>
                                  </p:stCondLst>
                                  <p:childTnLst>
                                    <p:animRot by="120000">
                                      <p:cBhvr>
                                        <p:cTn id="144" dur="100" fill="hold">
                                          <p:stCondLst>
                                            <p:cond delay="0"/>
                                          </p:stCondLst>
                                        </p:cTn>
                                        <p:tgtEl>
                                          <p:spTgt spid="57"/>
                                        </p:tgtEl>
                                        <p:attrNameLst>
                                          <p:attrName>r</p:attrName>
                                        </p:attrNameLst>
                                      </p:cBhvr>
                                    </p:animRot>
                                    <p:animRot by="-240000">
                                      <p:cBhvr>
                                        <p:cTn id="145" dur="200" fill="hold">
                                          <p:stCondLst>
                                            <p:cond delay="200"/>
                                          </p:stCondLst>
                                        </p:cTn>
                                        <p:tgtEl>
                                          <p:spTgt spid="57"/>
                                        </p:tgtEl>
                                        <p:attrNameLst>
                                          <p:attrName>r</p:attrName>
                                        </p:attrNameLst>
                                      </p:cBhvr>
                                    </p:animRot>
                                    <p:animRot by="240000">
                                      <p:cBhvr>
                                        <p:cTn id="146" dur="200" fill="hold">
                                          <p:stCondLst>
                                            <p:cond delay="400"/>
                                          </p:stCondLst>
                                        </p:cTn>
                                        <p:tgtEl>
                                          <p:spTgt spid="57"/>
                                        </p:tgtEl>
                                        <p:attrNameLst>
                                          <p:attrName>r</p:attrName>
                                        </p:attrNameLst>
                                      </p:cBhvr>
                                    </p:animRot>
                                    <p:animRot by="-240000">
                                      <p:cBhvr>
                                        <p:cTn id="147" dur="200" fill="hold">
                                          <p:stCondLst>
                                            <p:cond delay="600"/>
                                          </p:stCondLst>
                                        </p:cTn>
                                        <p:tgtEl>
                                          <p:spTgt spid="57"/>
                                        </p:tgtEl>
                                        <p:attrNameLst>
                                          <p:attrName>r</p:attrName>
                                        </p:attrNameLst>
                                      </p:cBhvr>
                                    </p:animRot>
                                    <p:animRot by="120000">
                                      <p:cBhvr>
                                        <p:cTn id="148" dur="200" fill="hold">
                                          <p:stCondLst>
                                            <p:cond delay="800"/>
                                          </p:stCondLst>
                                        </p:cTn>
                                        <p:tgtEl>
                                          <p:spTgt spid="57"/>
                                        </p:tgtEl>
                                        <p:attrNameLst>
                                          <p:attrName>r</p:attrName>
                                        </p:attrNameLst>
                                      </p:cBhvr>
                                    </p:animRot>
                                  </p:childTnLst>
                                </p:cTn>
                              </p:par>
                              <p:par>
                                <p:cTn id="149" presetID="32" presetClass="emph" presetSubtype="0" fill="hold" grpId="0" nodeType="withEffect">
                                  <p:stCondLst>
                                    <p:cond delay="0"/>
                                  </p:stCondLst>
                                  <p:childTnLst>
                                    <p:animRot by="120000">
                                      <p:cBhvr>
                                        <p:cTn id="150" dur="100" fill="hold">
                                          <p:stCondLst>
                                            <p:cond delay="0"/>
                                          </p:stCondLst>
                                        </p:cTn>
                                        <p:tgtEl>
                                          <p:spTgt spid="58"/>
                                        </p:tgtEl>
                                        <p:attrNameLst>
                                          <p:attrName>r</p:attrName>
                                        </p:attrNameLst>
                                      </p:cBhvr>
                                    </p:animRot>
                                    <p:animRot by="-240000">
                                      <p:cBhvr>
                                        <p:cTn id="151" dur="200" fill="hold">
                                          <p:stCondLst>
                                            <p:cond delay="200"/>
                                          </p:stCondLst>
                                        </p:cTn>
                                        <p:tgtEl>
                                          <p:spTgt spid="58"/>
                                        </p:tgtEl>
                                        <p:attrNameLst>
                                          <p:attrName>r</p:attrName>
                                        </p:attrNameLst>
                                      </p:cBhvr>
                                    </p:animRot>
                                    <p:animRot by="240000">
                                      <p:cBhvr>
                                        <p:cTn id="152" dur="200" fill="hold">
                                          <p:stCondLst>
                                            <p:cond delay="400"/>
                                          </p:stCondLst>
                                        </p:cTn>
                                        <p:tgtEl>
                                          <p:spTgt spid="58"/>
                                        </p:tgtEl>
                                        <p:attrNameLst>
                                          <p:attrName>r</p:attrName>
                                        </p:attrNameLst>
                                      </p:cBhvr>
                                    </p:animRot>
                                    <p:animRot by="-240000">
                                      <p:cBhvr>
                                        <p:cTn id="153" dur="200" fill="hold">
                                          <p:stCondLst>
                                            <p:cond delay="600"/>
                                          </p:stCondLst>
                                        </p:cTn>
                                        <p:tgtEl>
                                          <p:spTgt spid="58"/>
                                        </p:tgtEl>
                                        <p:attrNameLst>
                                          <p:attrName>r</p:attrName>
                                        </p:attrNameLst>
                                      </p:cBhvr>
                                    </p:animRot>
                                    <p:animRot by="120000">
                                      <p:cBhvr>
                                        <p:cTn id="154" dur="200" fill="hold">
                                          <p:stCondLst>
                                            <p:cond delay="800"/>
                                          </p:stCondLst>
                                        </p:cTn>
                                        <p:tgtEl>
                                          <p:spTgt spid="58"/>
                                        </p:tgtEl>
                                        <p:attrNameLst>
                                          <p:attrName>r</p:attrName>
                                        </p:attrNameLst>
                                      </p:cBhvr>
                                    </p:animRot>
                                  </p:childTnLst>
                                </p:cTn>
                              </p:par>
                              <p:par>
                                <p:cTn id="155" presetID="32" presetClass="emph" presetSubtype="0" fill="hold" grpId="0"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grpId="0"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par>
                                <p:cTn id="167" presetID="32" presetClass="emph" presetSubtype="0" fill="hold" grpId="0" nodeType="withEffect">
                                  <p:stCondLst>
                                    <p:cond delay="0"/>
                                  </p:stCondLst>
                                  <p:childTnLst>
                                    <p:animRot by="120000">
                                      <p:cBhvr>
                                        <p:cTn id="168" dur="100" fill="hold">
                                          <p:stCondLst>
                                            <p:cond delay="0"/>
                                          </p:stCondLst>
                                        </p:cTn>
                                        <p:tgtEl>
                                          <p:spTgt spid="61"/>
                                        </p:tgtEl>
                                        <p:attrNameLst>
                                          <p:attrName>r</p:attrName>
                                        </p:attrNameLst>
                                      </p:cBhvr>
                                    </p:animRot>
                                    <p:animRot by="-240000">
                                      <p:cBhvr>
                                        <p:cTn id="169" dur="200" fill="hold">
                                          <p:stCondLst>
                                            <p:cond delay="200"/>
                                          </p:stCondLst>
                                        </p:cTn>
                                        <p:tgtEl>
                                          <p:spTgt spid="61"/>
                                        </p:tgtEl>
                                        <p:attrNameLst>
                                          <p:attrName>r</p:attrName>
                                        </p:attrNameLst>
                                      </p:cBhvr>
                                    </p:animRot>
                                    <p:animRot by="240000">
                                      <p:cBhvr>
                                        <p:cTn id="170" dur="200" fill="hold">
                                          <p:stCondLst>
                                            <p:cond delay="400"/>
                                          </p:stCondLst>
                                        </p:cTn>
                                        <p:tgtEl>
                                          <p:spTgt spid="61"/>
                                        </p:tgtEl>
                                        <p:attrNameLst>
                                          <p:attrName>r</p:attrName>
                                        </p:attrNameLst>
                                      </p:cBhvr>
                                    </p:animRot>
                                    <p:animRot by="-240000">
                                      <p:cBhvr>
                                        <p:cTn id="171" dur="200" fill="hold">
                                          <p:stCondLst>
                                            <p:cond delay="600"/>
                                          </p:stCondLst>
                                        </p:cTn>
                                        <p:tgtEl>
                                          <p:spTgt spid="61"/>
                                        </p:tgtEl>
                                        <p:attrNameLst>
                                          <p:attrName>r</p:attrName>
                                        </p:attrNameLst>
                                      </p:cBhvr>
                                    </p:animRot>
                                    <p:animRot by="120000">
                                      <p:cBhvr>
                                        <p:cTn id="172" dur="200" fill="hold">
                                          <p:stCondLst>
                                            <p:cond delay="800"/>
                                          </p:stCondLst>
                                        </p:cTn>
                                        <p:tgtEl>
                                          <p:spTgt spid="61"/>
                                        </p:tgtEl>
                                        <p:attrNameLst>
                                          <p:attrName>r</p:attrName>
                                        </p:attrNameLst>
                                      </p:cBhvr>
                                    </p:animRot>
                                  </p:childTnLst>
                                </p:cTn>
                              </p:par>
                              <p:par>
                                <p:cTn id="173" presetID="32" presetClass="emph" presetSubtype="0" fill="hold" grpId="0" nodeType="withEffect">
                                  <p:stCondLst>
                                    <p:cond delay="0"/>
                                  </p:stCondLst>
                                  <p:childTnLst>
                                    <p:animRot by="120000">
                                      <p:cBhvr>
                                        <p:cTn id="174" dur="100" fill="hold">
                                          <p:stCondLst>
                                            <p:cond delay="0"/>
                                          </p:stCondLst>
                                        </p:cTn>
                                        <p:tgtEl>
                                          <p:spTgt spid="3"/>
                                        </p:tgtEl>
                                        <p:attrNameLst>
                                          <p:attrName>r</p:attrName>
                                        </p:attrNameLst>
                                      </p:cBhvr>
                                    </p:animRot>
                                    <p:animRot by="-240000">
                                      <p:cBhvr>
                                        <p:cTn id="175" dur="200" fill="hold">
                                          <p:stCondLst>
                                            <p:cond delay="200"/>
                                          </p:stCondLst>
                                        </p:cTn>
                                        <p:tgtEl>
                                          <p:spTgt spid="3"/>
                                        </p:tgtEl>
                                        <p:attrNameLst>
                                          <p:attrName>r</p:attrName>
                                        </p:attrNameLst>
                                      </p:cBhvr>
                                    </p:animRot>
                                    <p:animRot by="240000">
                                      <p:cBhvr>
                                        <p:cTn id="176" dur="200" fill="hold">
                                          <p:stCondLst>
                                            <p:cond delay="400"/>
                                          </p:stCondLst>
                                        </p:cTn>
                                        <p:tgtEl>
                                          <p:spTgt spid="3"/>
                                        </p:tgtEl>
                                        <p:attrNameLst>
                                          <p:attrName>r</p:attrName>
                                        </p:attrNameLst>
                                      </p:cBhvr>
                                    </p:animRot>
                                    <p:animRot by="-240000">
                                      <p:cBhvr>
                                        <p:cTn id="177" dur="200" fill="hold">
                                          <p:stCondLst>
                                            <p:cond delay="600"/>
                                          </p:stCondLst>
                                        </p:cTn>
                                        <p:tgtEl>
                                          <p:spTgt spid="3"/>
                                        </p:tgtEl>
                                        <p:attrNameLst>
                                          <p:attrName>r</p:attrName>
                                        </p:attrNameLst>
                                      </p:cBhvr>
                                    </p:animRot>
                                    <p:animRot by="120000">
                                      <p:cBhvr>
                                        <p:cTn id="178" dur="200" fill="hold">
                                          <p:stCondLst>
                                            <p:cond delay="800"/>
                                          </p:stCondLst>
                                        </p:cTn>
                                        <p:tgtEl>
                                          <p:spTgt spid="3"/>
                                        </p:tgtEl>
                                        <p:attrNameLst>
                                          <p:attrName>r</p:attrName>
                                        </p:attrNameLst>
                                      </p:cBhvr>
                                    </p:animRot>
                                  </p:childTnLst>
                                </p:cTn>
                              </p:par>
                            </p:childTnLst>
                          </p:cTn>
                        </p:par>
                        <p:par>
                          <p:cTn id="179" fill="hold">
                            <p:stCondLst>
                              <p:cond delay="1000"/>
                            </p:stCondLst>
                            <p:childTnLst>
                              <p:par>
                                <p:cTn id="180" presetID="24" presetClass="entr" presetSubtype="0" fill="hold" nodeType="afterEffect">
                                  <p:stCondLst>
                                    <p:cond delay="0"/>
                                  </p:stCondLst>
                                  <p:childTnLst>
                                    <p:set>
                                      <p:cBhvr>
                                        <p:cTn id="181" dur="1" fill="hold">
                                          <p:stCondLst>
                                            <p:cond delay="0"/>
                                          </p:stCondLst>
                                        </p:cTn>
                                        <p:tgtEl>
                                          <p:spTgt spid="27"/>
                                        </p:tgtEl>
                                        <p:attrNameLst>
                                          <p:attrName>style.visibility</p:attrName>
                                        </p:attrNameLst>
                                      </p:cBhvr>
                                      <p:to>
                                        <p:strVal val="visible"/>
                                      </p:to>
                                    </p:set>
                                    <p:anim to="" calcmode="lin" valueType="num">
                                      <p:cBhvr>
                                        <p:cTn id="182" dur="1" fill="hold"/>
                                        <p:tgtEl>
                                          <p:spTgt spid="2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5" grpId="0"/>
      <p:bldP spid="36" grpId="0"/>
      <p:bldP spid="39" grpId="0"/>
      <p:bldP spid="5" grpId="0"/>
      <p:bldP spid="10" grpId="0"/>
      <p:bldP spid="6" grpId="0"/>
      <p:bldP spid="14" grpId="0"/>
      <p:bldP spid="20" grpId="0"/>
      <p:bldP spid="24" grpId="0"/>
      <p:bldP spid="16" grpId="0"/>
      <p:bldP spid="18"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28" grpId="1"/>
      <p:bldP spid="30" grpId="1"/>
      <p:bldP spid="32" grpId="1"/>
      <p:bldP spid="35" grpId="1"/>
      <p:bldP spid="36" grpId="1"/>
      <p:bldP spid="39" grpId="1"/>
      <p:bldP spid="5" grpId="1"/>
      <p:bldP spid="10" grpId="1"/>
      <p:bldP spid="6" grpId="1"/>
      <p:bldP spid="14" grpId="1"/>
      <p:bldP spid="20" grpId="1"/>
      <p:bldP spid="24" grpId="1"/>
      <p:bldP spid="16" grpId="1"/>
      <p:bldP spid="18" grpId="1"/>
      <p:bldP spid="48" grpId="1"/>
      <p:bldP spid="49" grpId="1"/>
      <p:bldP spid="50" grpId="1"/>
      <p:bldP spid="51" grpId="1"/>
      <p:bldP spid="52" grpId="1"/>
      <p:bldP spid="53" grpId="1"/>
      <p:bldP spid="54" grpId="1"/>
      <p:bldP spid="55" grpId="1"/>
      <p:bldP spid="56" grpId="1"/>
      <p:bldP spid="57" grpId="1"/>
      <p:bldP spid="58" grpId="1"/>
      <p:bldP spid="59" grpId="1"/>
      <p:bldP spid="60" grpId="1"/>
      <p:bldP spid="61"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ttp://photo-static-api.fotomore.com/creative/vcg/400/new/VCG41N1171313500.jpg" descr="&amp;pky350_sjzg_VCG41N1171313500&amp;2&amp;src_replace_replace1&amp;"/>
          <p:cNvPicPr>
            <a:picLocks noChangeAspect="1"/>
          </p:cNvPicPr>
          <p:nvPr/>
        </p:nvPicPr>
        <p:blipFill>
          <a:blip r:embed="rId1"/>
          <a:srcRect/>
          <a:stretch>
            <a:fillRect/>
          </a:stretch>
        </p:blipFill>
        <p:spPr>
          <a:xfrm>
            <a:off x="10160" y="0"/>
            <a:ext cx="12182475" cy="6857365"/>
          </a:xfrm>
          <a:prstGeom prst="rect">
            <a:avLst/>
          </a:prstGeom>
        </p:spPr>
      </p:pic>
      <p:sp>
        <p:nvSpPr>
          <p:cNvPr id="2" name="矩形 1"/>
          <p:cNvSpPr/>
          <p:nvPr/>
        </p:nvSpPr>
        <p:spPr>
          <a:xfrm flipH="1">
            <a:off x="9525" y="2349500"/>
            <a:ext cx="12192000" cy="1778635"/>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Noto Serif CJK SC Light" panose="02020300000000000000" charset="-122"/>
              <a:ea typeface="Noto Serif CJK SC Light" panose="02020300000000000000" charset="-122"/>
            </a:endParaRPr>
          </a:p>
        </p:txBody>
      </p:sp>
      <p:sp>
        <p:nvSpPr>
          <p:cNvPr id="6" name="文本框 5"/>
          <p:cNvSpPr txBox="1"/>
          <p:nvPr>
            <p:custDataLst>
              <p:tags r:id="rId2"/>
            </p:custDataLst>
          </p:nvPr>
        </p:nvSpPr>
        <p:spPr>
          <a:xfrm>
            <a:off x="2846070" y="2246630"/>
            <a:ext cx="9155430" cy="1614805"/>
          </a:xfrm>
          <a:prstGeom prst="rect">
            <a:avLst/>
          </a:prstGeom>
          <a:noFill/>
        </p:spPr>
        <p:txBody>
          <a:bodyPr wrap="square" rtlCol="0">
            <a:spAutoFit/>
          </a:bodyPr>
          <a:p>
            <a:pPr algn="ctr" fontAlgn="auto">
              <a:lnSpc>
                <a:spcPct val="150000"/>
              </a:lnSpc>
            </a:pPr>
            <a:r>
              <a:rPr lang="zh-CN" altLang="en-US" sz="5400" b="1">
                <a:solidFill>
                  <a:schemeClr val="tx1"/>
                </a:solidFill>
                <a:latin typeface="微软雅黑" panose="020B0503020204020204" charset="-122"/>
                <a:ea typeface="微软雅黑" panose="020B0503020204020204" charset="-122"/>
              </a:rPr>
              <a:t>这些社会现象都指向</a:t>
            </a:r>
            <a:r>
              <a:rPr lang="zh-CN" altLang="en-US" sz="6600" b="1">
                <a:solidFill>
                  <a:srgbClr val="FF3F2B"/>
                </a:solidFill>
                <a:latin typeface="微软雅黑" panose="020B0503020204020204" charset="-122"/>
                <a:ea typeface="微软雅黑" panose="020B0503020204020204" charset="-122"/>
              </a:rPr>
              <a:t>两拖</a:t>
            </a:r>
            <a:endParaRPr lang="zh-CN" altLang="en-US" sz="6600" b="1">
              <a:solidFill>
                <a:srgbClr val="FF3F2B"/>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54680" y="2241550"/>
            <a:ext cx="7256780" cy="2449830"/>
            <a:chOff x="4968" y="3530"/>
            <a:chExt cx="12741" cy="4294"/>
          </a:xfrm>
        </p:grpSpPr>
        <p:sp>
          <p:nvSpPr>
            <p:cNvPr id="8" name="íšḻiḋe"/>
            <p:cNvSpPr/>
            <p:nvPr userDrawn="1"/>
          </p:nvSpPr>
          <p:spPr>
            <a:xfrm flipH="1">
              <a:off x="4968" y="378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solidFill>
              <a:schemeClr val="accent2">
                <a:lumMod val="20000"/>
                <a:lumOff val="80000"/>
              </a:schemeClr>
            </a:soli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sp>
          <p:nvSpPr>
            <p:cNvPr id="9" name="íšḻiḋe"/>
            <p:cNvSpPr/>
            <p:nvPr userDrawn="1"/>
          </p:nvSpPr>
          <p:spPr>
            <a:xfrm flipH="1">
              <a:off x="5373" y="353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gradFill>
              <a:gsLst>
                <a:gs pos="33000">
                  <a:srgbClr val="E96505"/>
                </a:gs>
                <a:gs pos="100000">
                  <a:srgbClr val="FE8106"/>
                </a:gs>
              </a:gsLst>
              <a:lin ang="6600000" scaled="0"/>
            </a:gra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grpSp>
      <p:grpSp>
        <p:nvGrpSpPr>
          <p:cNvPr id="10" name="组合 9"/>
          <p:cNvGrpSpPr/>
          <p:nvPr userDrawn="1"/>
        </p:nvGrpSpPr>
        <p:grpSpPr>
          <a:xfrm flipH="1">
            <a:off x="1032004" y="1500827"/>
            <a:ext cx="3706409" cy="5077842"/>
            <a:chOff x="1136779" y="576902"/>
            <a:chExt cx="3706409" cy="5077842"/>
          </a:xfrm>
        </p:grpSpPr>
        <p:grpSp>
          <p:nvGrpSpPr>
            <p:cNvPr id="11" name="组合 10"/>
            <p:cNvGrpSpPr/>
            <p:nvPr/>
          </p:nvGrpSpPr>
          <p:grpSpPr>
            <a:xfrm>
              <a:off x="1136779" y="576902"/>
              <a:ext cx="3706409" cy="4712880"/>
              <a:chOff x="1032106" y="576032"/>
              <a:chExt cx="3242020" cy="4122386"/>
            </a:xfrm>
          </p:grpSpPr>
          <p:pic>
            <p:nvPicPr>
              <p:cNvPr id="13" name="图片 12"/>
              <p:cNvPicPr>
                <a:picLocks noChangeAspect="1"/>
              </p:cNvPicPr>
              <p:nvPr/>
            </p:nvPicPr>
            <p:blipFill>
              <a:blip r:embed="rId1"/>
              <a:stretch>
                <a:fillRect/>
              </a:stretch>
            </p:blipFill>
            <p:spPr>
              <a:xfrm>
                <a:off x="1032106" y="576032"/>
                <a:ext cx="2050836" cy="4122386"/>
              </a:xfrm>
              <a:prstGeom prst="rect">
                <a:avLst/>
              </a:prstGeom>
            </p:spPr>
          </p:pic>
          <p:pic>
            <p:nvPicPr>
              <p:cNvPr id="14" name="图片 13"/>
              <p:cNvPicPr>
                <a:picLocks noChangeAspect="1"/>
              </p:cNvPicPr>
              <p:nvPr/>
            </p:nvPicPr>
            <p:blipFill>
              <a:blip r:embed="rId2"/>
              <a:stretch>
                <a:fillRect/>
              </a:stretch>
            </p:blipFill>
            <p:spPr>
              <a:xfrm>
                <a:off x="3274936" y="1796163"/>
                <a:ext cx="999190" cy="2615208"/>
              </a:xfrm>
              <a:prstGeom prst="rect">
                <a:avLst/>
              </a:prstGeom>
            </p:spPr>
          </p:pic>
        </p:grpSp>
        <p:pic>
          <p:nvPicPr>
            <p:cNvPr id="12" name="图片 11"/>
            <p:cNvPicPr>
              <a:picLocks noChangeAspect="1"/>
            </p:cNvPicPr>
            <p:nvPr/>
          </p:nvPicPr>
          <p:blipFill>
            <a:blip r:embed="rId3"/>
            <a:stretch>
              <a:fillRect/>
            </a:stretch>
          </p:blipFill>
          <p:spPr>
            <a:xfrm>
              <a:off x="2463818" y="2567580"/>
              <a:ext cx="1017653" cy="3087164"/>
            </a:xfrm>
            <a:prstGeom prst="rect">
              <a:avLst/>
            </a:prstGeom>
          </p:spPr>
        </p:pic>
      </p:grpSp>
      <p:sp>
        <p:nvSpPr>
          <p:cNvPr id="3" name="文本框 2"/>
          <p:cNvSpPr txBox="1"/>
          <p:nvPr/>
        </p:nvSpPr>
        <p:spPr>
          <a:xfrm>
            <a:off x="4767580" y="2870200"/>
            <a:ext cx="5414010" cy="70675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02.</a:t>
            </a:r>
            <a:r>
              <a:rPr lang="zh-CN" altLang="en-US"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解决两拖意义重大</a:t>
            </a:r>
            <a:endParaRPr kumimoji="0" lang="zh-CN" altLang="en-US" sz="4000" b="1" i="0" u="none" strike="noStrike" kern="1200" cap="none" spc="0" normalizeH="0" baseline="0"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sym typeface="+mn-ea"/>
            </a:endParaRPr>
          </a:p>
        </p:txBody>
      </p:sp>
      <p:sp>
        <p:nvSpPr>
          <p:cNvPr id="18" name="任意多边形: 形状 3"/>
          <p:cNvSpPr/>
          <p:nvPr/>
        </p:nvSpPr>
        <p:spPr>
          <a:xfrm>
            <a:off x="-8255" y="-8255"/>
            <a:ext cx="2016125" cy="1147445"/>
          </a:xfrm>
          <a:custGeom>
            <a:avLst/>
            <a:gdLst>
              <a:gd name="connsiteX0" fmla="*/ 0 w 4221877"/>
              <a:gd name="connsiteY0" fmla="*/ 0 h 3952019"/>
              <a:gd name="connsiteX1" fmla="*/ 4221877 w 4221877"/>
              <a:gd name="connsiteY1" fmla="*/ 0 h 3952019"/>
              <a:gd name="connsiteX2" fmla="*/ 4163765 w 4221877"/>
              <a:gd name="connsiteY2" fmla="*/ 203448 h 3952019"/>
              <a:gd name="connsiteX3" fmla="*/ 3448050 w 4221877"/>
              <a:gd name="connsiteY3" fmla="*/ 1619250 h 3952019"/>
              <a:gd name="connsiteX4" fmla="*/ 1866900 w 4221877"/>
              <a:gd name="connsiteY4" fmla="*/ 2362200 h 3952019"/>
              <a:gd name="connsiteX5" fmla="*/ 628650 w 4221877"/>
              <a:gd name="connsiteY5" fmla="*/ 3162300 h 3952019"/>
              <a:gd name="connsiteX6" fmla="*/ 51534 w 4221877"/>
              <a:gd name="connsiteY6" fmla="*/ 3881314 h 3952019"/>
              <a:gd name="connsiteX7" fmla="*/ 0 w 4221877"/>
              <a:gd name="connsiteY7" fmla="*/ 3952019 h 39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877" h="3952019">
                <a:moveTo>
                  <a:pt x="0" y="0"/>
                </a:moveTo>
                <a:lnTo>
                  <a:pt x="4221877" y="0"/>
                </a:lnTo>
                <a:lnTo>
                  <a:pt x="4163765" y="203448"/>
                </a:lnTo>
                <a:cubicBezTo>
                  <a:pt x="4006453" y="710208"/>
                  <a:pt x="3750469" y="1290638"/>
                  <a:pt x="3448050" y="1619250"/>
                </a:cubicBezTo>
                <a:cubicBezTo>
                  <a:pt x="3044825" y="2057400"/>
                  <a:pt x="2451100" y="2085975"/>
                  <a:pt x="1866900" y="2362200"/>
                </a:cubicBezTo>
                <a:cubicBezTo>
                  <a:pt x="1282700" y="2638425"/>
                  <a:pt x="1168400" y="2593975"/>
                  <a:pt x="628650" y="3162300"/>
                </a:cubicBezTo>
                <a:cubicBezTo>
                  <a:pt x="459978" y="3339902"/>
                  <a:pt x="262471" y="3594398"/>
                  <a:pt x="51534" y="3881314"/>
                </a:cubicBezTo>
                <a:lnTo>
                  <a:pt x="0" y="3952019"/>
                </a:lnTo>
                <a:close/>
              </a:path>
            </a:pathLst>
          </a:custGeom>
          <a:gradFill flip="none" rotWithShape="1">
            <a:gsLst>
              <a:gs pos="0">
                <a:srgbClr val="FE9B33"/>
              </a:gs>
              <a:gs pos="100000">
                <a:srgbClr val="FFC000"/>
              </a:gs>
            </a:gsLst>
            <a:lin ang="5400000" scaled="1"/>
            <a:tileRect/>
          </a:gradFill>
          <a:ln>
            <a:noFill/>
          </a:ln>
          <a:effectLst>
            <a:outerShdw blurRad="254000" dist="101600" dir="5400000" algn="t" rotWithShape="0">
              <a:srgbClr val="FE9B3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prstClr val="white"/>
              </a:solidFill>
              <a:latin typeface="苹方 常规" panose="020B0300000000000000" pitchFamily="34" charset="-122"/>
              <a:ea typeface="苹方 常规" panose="020B0300000000000000" pitchFamily="34" charset="-122"/>
            </a:endParaRPr>
          </a:p>
        </p:txBody>
      </p:sp>
      <p:pic>
        <p:nvPicPr>
          <p:cNvPr id="19" name="图片 18" descr="组 1452"/>
          <p:cNvPicPr>
            <a:picLocks noChangeAspect="1"/>
          </p:cNvPicPr>
          <p:nvPr/>
        </p:nvPicPr>
        <p:blipFill>
          <a:blip r:embed="rId4"/>
          <a:stretch>
            <a:fillRect/>
          </a:stretch>
        </p:blipFill>
        <p:spPr>
          <a:xfrm>
            <a:off x="124460" y="142240"/>
            <a:ext cx="1221105" cy="36449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r:link="rId2"/>
          <a:stretch>
            <a:fillRect/>
          </a:stretch>
        </p:blipFill>
        <p:spPr>
          <a:xfrm>
            <a:off x="6046470" y="4342765"/>
            <a:ext cx="0" cy="0"/>
          </a:xfrm>
          <a:prstGeom prst="rect">
            <a:avLst/>
          </a:prstGeom>
          <a:noFill/>
          <a:ln w="9525">
            <a:noFill/>
          </a:ln>
        </p:spPr>
      </p:pic>
      <p:pic>
        <p:nvPicPr>
          <p:cNvPr id="101" name="图片 100"/>
          <p:cNvPicPr/>
          <p:nvPr/>
        </p:nvPicPr>
        <p:blipFill>
          <a:blip r:embed="rId1" r:link="rId2"/>
          <a:stretch>
            <a:fillRect/>
          </a:stretch>
        </p:blipFill>
        <p:spPr>
          <a:xfrm>
            <a:off x="6046470" y="4342765"/>
            <a:ext cx="0" cy="0"/>
          </a:xfrm>
          <a:prstGeom prst="rect">
            <a:avLst/>
          </a:prstGeom>
          <a:noFill/>
          <a:ln w="9525">
            <a:noFill/>
          </a:ln>
        </p:spPr>
      </p:pic>
      <p:pic>
        <p:nvPicPr>
          <p:cNvPr id="12" name="http://photo-static-api.fotomore.com/creative/vcg/400/version23/VCG212a336b907.jpg" descr="&amp;pky100_sjzg_VCG212a336b907&amp;2&amp;src_toppic_inpsrchzd1&amp;"/>
          <p:cNvPicPr>
            <a:picLocks noChangeAspect="1"/>
          </p:cNvPicPr>
          <p:nvPr/>
        </p:nvPicPr>
        <p:blipFill>
          <a:blip r:embed="rId3"/>
          <a:stretch>
            <a:fillRect/>
          </a:stretch>
        </p:blipFill>
        <p:spPr>
          <a:xfrm>
            <a:off x="5746115" y="2086610"/>
            <a:ext cx="2381885" cy="4007485"/>
          </a:xfrm>
          <a:prstGeom prst="rect">
            <a:avLst/>
          </a:prstGeom>
          <a:effectLst>
            <a:outerShdw blurRad="50800" dist="38100" dir="2700000" algn="tl" rotWithShape="0">
              <a:prstClr val="black">
                <a:alpha val="40000"/>
              </a:prstClr>
            </a:outerShdw>
          </a:effectLst>
        </p:spPr>
      </p:pic>
      <p:pic>
        <p:nvPicPr>
          <p:cNvPr id="14" name="http://photo-static-api.fotomore.com/creative/vcg/400/new/VCG211140611223.jpg" descr="&amp;pky220_sjzg_VCG211140611223&amp;2&amp;src_toppic_inpsrchzd1&amp;"/>
          <p:cNvPicPr>
            <a:picLocks noChangeAspect="1"/>
          </p:cNvPicPr>
          <p:nvPr/>
        </p:nvPicPr>
        <p:blipFill>
          <a:blip r:embed="rId4"/>
          <a:srcRect t="2872" b="5707"/>
          <a:stretch>
            <a:fillRect/>
          </a:stretch>
        </p:blipFill>
        <p:spPr>
          <a:xfrm>
            <a:off x="8184515" y="1894205"/>
            <a:ext cx="3222625" cy="2049145"/>
          </a:xfrm>
          <a:prstGeom prst="rect">
            <a:avLst/>
          </a:prstGeom>
          <a:effectLst>
            <a:outerShdw blurRad="50800" dist="38100" dir="2700000" algn="tl" rotWithShape="0">
              <a:prstClr val="black">
                <a:alpha val="40000"/>
              </a:prstClr>
            </a:outerShdw>
          </a:effectLst>
        </p:spPr>
      </p:pic>
      <p:pic>
        <p:nvPicPr>
          <p:cNvPr id="15" name="http://photo-static-api.fotomore.com/creative/vcg/400/version23/VCG21gic20053911.jpg" descr="&amp;pky350_sjzg_VCG21gic20053911&amp;2&amp;src_toppic_inpsrchzd1&amp;"/>
          <p:cNvPicPr>
            <a:picLocks noChangeAspect="1"/>
          </p:cNvPicPr>
          <p:nvPr/>
        </p:nvPicPr>
        <p:blipFill>
          <a:blip r:embed="rId5"/>
          <a:stretch>
            <a:fillRect/>
          </a:stretch>
        </p:blipFill>
        <p:spPr>
          <a:xfrm>
            <a:off x="8171180" y="3952875"/>
            <a:ext cx="3235960" cy="2140585"/>
          </a:xfrm>
          <a:prstGeom prst="rect">
            <a:avLst/>
          </a:prstGeom>
          <a:effectLst>
            <a:outerShdw blurRad="50800" dist="38100" dir="2700000" algn="tl" rotWithShape="0">
              <a:prstClr val="black">
                <a:alpha val="40000"/>
              </a:prstClr>
            </a:outerShdw>
          </a:effectLst>
        </p:spPr>
      </p:pic>
      <p:sp>
        <p:nvSpPr>
          <p:cNvPr id="3" name="文本框 2"/>
          <p:cNvSpPr txBox="1"/>
          <p:nvPr/>
        </p:nvSpPr>
        <p:spPr>
          <a:xfrm>
            <a:off x="78740" y="746125"/>
            <a:ext cx="11499850" cy="860425"/>
          </a:xfrm>
          <a:prstGeom prst="rect">
            <a:avLst/>
          </a:prstGeom>
          <a:noFill/>
        </p:spPr>
        <p:txBody>
          <a:bodyPr wrap="square" rtlCol="0" anchor="t">
            <a:spAutoFit/>
          </a:bodyPr>
          <a:p>
            <a:pPr marL="342900" indent="-342900" fontAlgn="auto">
              <a:lnSpc>
                <a:spcPts val="3000"/>
              </a:lnSpc>
              <a:buFont typeface="Wingdings" panose="05000000000000000000" charset="0"/>
              <a:buChar char="Ø"/>
            </a:pPr>
            <a:r>
              <a:rPr lang="zh-CN" altLang="en-US" sz="2000">
                <a:latin typeface="微软雅黑" panose="020B0503020204020204" charset="-122"/>
                <a:ea typeface="微软雅黑" panose="020B0503020204020204" charset="-122"/>
                <a:cs typeface="微软雅黑" panose="020B0503020204020204" charset="-122"/>
              </a:rPr>
              <a:t>甲方及时</a:t>
            </a:r>
            <a:r>
              <a:rPr lang="zh-CN" altLang="en-US" sz="2000" u="sng">
                <a:latin typeface="微软雅黑" panose="020B0503020204020204" charset="-122"/>
                <a:ea typeface="微软雅黑" panose="020B0503020204020204" charset="-122"/>
                <a:cs typeface="微软雅黑" panose="020B0503020204020204" charset="-122"/>
              </a:rPr>
              <a:t>给乙方钱</a:t>
            </a:r>
            <a:r>
              <a:rPr lang="zh-CN" altLang="en-US" sz="2000">
                <a:latin typeface="微软雅黑" panose="020B0503020204020204" charset="-122"/>
                <a:ea typeface="微软雅黑" panose="020B0503020204020204" charset="-122"/>
                <a:cs typeface="微软雅黑" panose="020B0503020204020204" charset="-122"/>
              </a:rPr>
              <a:t>，乙方及时</a:t>
            </a:r>
            <a:r>
              <a:rPr lang="zh-CN" altLang="en-US" sz="2000" u="sng">
                <a:latin typeface="微软雅黑" panose="020B0503020204020204" charset="-122"/>
                <a:ea typeface="微软雅黑" panose="020B0503020204020204" charset="-122"/>
                <a:cs typeface="微软雅黑" panose="020B0503020204020204" charset="-122"/>
              </a:rPr>
              <a:t>给供应商钱</a:t>
            </a:r>
            <a:r>
              <a:rPr lang="zh-CN" altLang="en-US" sz="2000">
                <a:latin typeface="微软雅黑" panose="020B0503020204020204" charset="-122"/>
                <a:ea typeface="微软雅黑" panose="020B0503020204020204" charset="-122"/>
                <a:cs typeface="微软雅黑" panose="020B0503020204020204" charset="-122"/>
              </a:rPr>
              <a:t>，供应商</a:t>
            </a:r>
            <a:r>
              <a:rPr lang="zh-CN" altLang="en-US" sz="2000" u="sng">
                <a:latin typeface="微软雅黑" panose="020B0503020204020204" charset="-122"/>
                <a:ea typeface="微软雅黑" panose="020B0503020204020204" charset="-122"/>
                <a:cs typeface="微软雅黑" panose="020B0503020204020204" charset="-122"/>
              </a:rPr>
              <a:t>给下游钱</a:t>
            </a:r>
            <a:r>
              <a:rPr lang="zh-CN" altLang="en-US" sz="2000">
                <a:latin typeface="微软雅黑" panose="020B0503020204020204" charset="-122"/>
                <a:ea typeface="微软雅黑" panose="020B0503020204020204" charset="-122"/>
                <a:cs typeface="微软雅黑" panose="020B0503020204020204" charset="-122"/>
              </a:rPr>
              <a:t>，</a:t>
            </a:r>
            <a:r>
              <a:rPr lang="zh-CN" altLang="en-US" sz="2000" u="sng">
                <a:latin typeface="微软雅黑" panose="020B0503020204020204" charset="-122"/>
                <a:ea typeface="微软雅黑" panose="020B0503020204020204" charset="-122"/>
                <a:cs typeface="微软雅黑" panose="020B0503020204020204" charset="-122"/>
              </a:rPr>
              <a:t>百姓有钱</a:t>
            </a:r>
            <a:r>
              <a:rPr lang="zh-CN" altLang="en-US" sz="2000">
                <a:latin typeface="微软雅黑" panose="020B0503020204020204" charset="-122"/>
                <a:ea typeface="微软雅黑" panose="020B0503020204020204" charset="-122"/>
                <a:cs typeface="微软雅黑" panose="020B0503020204020204" charset="-122"/>
              </a:rPr>
              <a:t>买车买房，有钱旅游、看电影，老人有钱看病，农民工子女上学也</a:t>
            </a:r>
            <a:r>
              <a:rPr lang="zh-CN" altLang="en-US" sz="2000" u="sng">
                <a:latin typeface="微软雅黑" panose="020B0503020204020204" charset="-122"/>
                <a:ea typeface="微软雅黑" panose="020B0503020204020204" charset="-122"/>
                <a:cs typeface="微软雅黑" panose="020B0503020204020204" charset="-122"/>
              </a:rPr>
              <a:t>有保障</a:t>
            </a:r>
            <a:r>
              <a:rPr lang="zh-CN" altLang="en-US" sz="2000">
                <a:latin typeface="微软雅黑" panose="020B0503020204020204" charset="-122"/>
                <a:ea typeface="微软雅黑" panose="020B0503020204020204" charset="-122"/>
                <a:cs typeface="微软雅黑" panose="020B0503020204020204" charset="-122"/>
              </a:rPr>
              <a:t>，整个社会因此而和谐！</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http://photo-static-api.fotomore.com/creative/vcg/400/version23/VCG41155419321.jpg" descr="&amp;pky140_sjzg_VCG41155419321&amp;2&amp;src_toppic_inpsrchzd1&amp;"/>
          <p:cNvPicPr>
            <a:picLocks noChangeAspect="1"/>
          </p:cNvPicPr>
          <p:nvPr/>
        </p:nvPicPr>
        <p:blipFill>
          <a:blip r:embed="rId6"/>
          <a:srcRect l="7969"/>
          <a:stretch>
            <a:fillRect/>
          </a:stretch>
        </p:blipFill>
        <p:spPr>
          <a:xfrm>
            <a:off x="457200" y="2096135"/>
            <a:ext cx="5241925" cy="3997325"/>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40640" y="33020"/>
            <a:ext cx="8481695" cy="521970"/>
          </a:xfrm>
          <a:prstGeom prst="rect">
            <a:avLst/>
          </a:prstGeom>
          <a:noFill/>
        </p:spPr>
        <p:txBody>
          <a:bodyPr wrap="squar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1. </a:t>
            </a:r>
            <a:r>
              <a:rPr sz="2800" b="1">
                <a:solidFill>
                  <a:srgbClr val="FF3F2B"/>
                </a:solidFill>
                <a:latin typeface="微软雅黑" panose="020B0503020204020204" charset="-122"/>
                <a:ea typeface="微软雅黑" panose="020B0503020204020204" charset="-122"/>
                <a:cs typeface="微软雅黑" panose="020B0503020204020204" charset="-122"/>
              </a:rPr>
              <a:t>不存在两拖的社会，</a:t>
            </a:r>
            <a:r>
              <a:rPr sz="2800" b="1">
                <a:solidFill>
                  <a:srgbClr val="FF3F2B"/>
                </a:solidFill>
                <a:latin typeface="微软雅黑" panose="020B0503020204020204" charset="-122"/>
                <a:ea typeface="微软雅黑" panose="020B0503020204020204" charset="-122"/>
                <a:cs typeface="微软雅黑" panose="020B0503020204020204" charset="-122"/>
                <a:sym typeface="+mn-ea"/>
              </a:rPr>
              <a:t>社会</a:t>
            </a:r>
            <a:r>
              <a:rPr sz="2800" b="1">
                <a:solidFill>
                  <a:srgbClr val="FF3F2B"/>
                </a:solidFill>
                <a:latin typeface="微软雅黑" panose="020B0503020204020204" charset="-122"/>
                <a:ea typeface="微软雅黑" panose="020B0503020204020204" charset="-122"/>
                <a:cs typeface="微软雅黑" panose="020B0503020204020204" charset="-122"/>
              </a:rPr>
              <a:t>经济活跃</a:t>
            </a:r>
            <a:r>
              <a:rPr lang="zh-CN" sz="2800" b="1">
                <a:solidFill>
                  <a:srgbClr val="FF3F2B"/>
                </a:solidFill>
                <a:latin typeface="微软雅黑" panose="020B0503020204020204" charset="-122"/>
                <a:ea typeface="微软雅黑" panose="020B0503020204020204" charset="-122"/>
                <a:cs typeface="微软雅黑" panose="020B0503020204020204" charset="-122"/>
              </a:rPr>
              <a:t>，百姓安居乐业</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par>
                          <p:cTn id="10" fill="hold">
                            <p:stCondLst>
                              <p:cond delay="3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3500"/>
                            </p:stCondLst>
                            <p:childTnLst>
                              <p:par>
                                <p:cTn id="16" presetID="2" presetClass="entr" presetSubtype="2"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400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8740" y="741680"/>
            <a:ext cx="11503025" cy="86042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zh-CN" altLang="en-US" sz="2000">
                <a:latin typeface="微软雅黑" panose="020B0503020204020204" charset="-122"/>
                <a:ea typeface="微软雅黑" panose="020B0503020204020204" charset="-122"/>
                <a:cs typeface="微软雅黑" panose="020B0503020204020204" charset="-122"/>
              </a:rPr>
              <a:t>工程行业的投资款占全社会</a:t>
            </a:r>
            <a:r>
              <a:rPr lang="en-US" altLang="zh-CN" sz="2000">
                <a:latin typeface="微软雅黑" panose="020B0503020204020204" charset="-122"/>
                <a:ea typeface="微软雅黑" panose="020B0503020204020204" charset="-122"/>
                <a:cs typeface="微软雅黑" panose="020B0503020204020204" charset="-122"/>
              </a:rPr>
              <a:t>GDP</a:t>
            </a:r>
            <a:r>
              <a:rPr lang="zh-CN" altLang="en-US" sz="2000">
                <a:latin typeface="微软雅黑" panose="020B0503020204020204" charset="-122"/>
                <a:ea typeface="微软雅黑" panose="020B0503020204020204" charset="-122"/>
                <a:cs typeface="微软雅黑" panose="020B0503020204020204" charset="-122"/>
              </a:rPr>
              <a:t>的</a:t>
            </a:r>
            <a:r>
              <a:rPr lang="en-US" altLang="zh-CN" sz="2000">
                <a:latin typeface="微软雅黑" panose="020B0503020204020204" charset="-122"/>
                <a:ea typeface="微软雅黑" panose="020B0503020204020204" charset="-122"/>
                <a:cs typeface="微软雅黑" panose="020B0503020204020204" charset="-122"/>
              </a:rPr>
              <a:t>1/3</a:t>
            </a:r>
            <a:r>
              <a:rPr lang="zh-CN" altLang="en-US" sz="2000">
                <a:latin typeface="微软雅黑" panose="020B0503020204020204" charset="-122"/>
                <a:ea typeface="微软雅黑" panose="020B0503020204020204" charset="-122"/>
                <a:cs typeface="微软雅黑" panose="020B0503020204020204" charset="-122"/>
              </a:rPr>
              <a:t>。当全社会的</a:t>
            </a:r>
            <a:r>
              <a:rPr lang="en-US" altLang="zh-CN" sz="2000">
                <a:latin typeface="微软雅黑" panose="020B0503020204020204" charset="-122"/>
                <a:ea typeface="微软雅黑" panose="020B0503020204020204" charset="-122"/>
                <a:cs typeface="微软雅黑" panose="020B0503020204020204" charset="-122"/>
              </a:rPr>
              <a:t>GDP</a:t>
            </a:r>
            <a:r>
              <a:rPr lang="zh-CN" altLang="en-US" sz="2000">
                <a:latin typeface="微软雅黑" panose="020B0503020204020204" charset="-122"/>
                <a:ea typeface="微软雅黑" panose="020B0503020204020204" charset="-122"/>
                <a:cs typeface="微软雅黑" panose="020B0503020204020204" charset="-122"/>
              </a:rPr>
              <a:t>是</a:t>
            </a:r>
            <a:r>
              <a:rPr lang="en-US" altLang="zh-CN" sz="2000">
                <a:latin typeface="微软雅黑" panose="020B0503020204020204" charset="-122"/>
                <a:ea typeface="微软雅黑" panose="020B0503020204020204" charset="-122"/>
                <a:cs typeface="微软雅黑" panose="020B0503020204020204" charset="-122"/>
              </a:rPr>
              <a:t>100</a:t>
            </a:r>
            <a:r>
              <a:rPr lang="zh-CN" altLang="en-US" sz="2000">
                <a:latin typeface="微软雅黑" panose="020B0503020204020204" charset="-122"/>
                <a:ea typeface="微软雅黑" panose="020B0503020204020204" charset="-122"/>
                <a:cs typeface="微软雅黑" panose="020B0503020204020204" charset="-122"/>
              </a:rPr>
              <a:t>万亿，工程行业投资款将近</a:t>
            </a:r>
            <a:r>
              <a:rPr lang="en-US" altLang="zh-CN" sz="2000">
                <a:latin typeface="微软雅黑" panose="020B0503020204020204" charset="-122"/>
                <a:ea typeface="微软雅黑" panose="020B0503020204020204" charset="-122"/>
                <a:cs typeface="微软雅黑" panose="020B0503020204020204" charset="-122"/>
              </a:rPr>
              <a:t>40</a:t>
            </a:r>
            <a:r>
              <a:rPr lang="zh-CN" altLang="en-US" sz="2000">
                <a:latin typeface="微软雅黑" panose="020B0503020204020204" charset="-122"/>
                <a:ea typeface="微软雅黑" panose="020B0503020204020204" charset="-122"/>
                <a:cs typeface="微软雅黑" panose="020B0503020204020204" charset="-122"/>
              </a:rPr>
              <a:t>万亿，这笔钱流通多</a:t>
            </a:r>
            <a:r>
              <a:rPr lang="en-US" altLang="zh-CN" sz="2000">
                <a:latin typeface="微软雅黑" panose="020B0503020204020204" charset="-122"/>
                <a:ea typeface="微软雅黑" panose="020B0503020204020204" charset="-122"/>
                <a:cs typeface="微软雅黑" panose="020B0503020204020204" charset="-122"/>
              </a:rPr>
              <a:t>1</a:t>
            </a:r>
            <a:r>
              <a:rPr lang="zh-CN" altLang="en-US" sz="2000">
                <a:latin typeface="微软雅黑" panose="020B0503020204020204" charset="-122"/>
                <a:ea typeface="微软雅黑" panose="020B0503020204020204" charset="-122"/>
                <a:cs typeface="微软雅黑" panose="020B0503020204020204" charset="-122"/>
              </a:rPr>
              <a:t>次，代表</a:t>
            </a:r>
            <a:r>
              <a:rPr lang="en-US" altLang="zh-CN" sz="2000">
                <a:latin typeface="微软雅黑" panose="020B0503020204020204" charset="-122"/>
                <a:ea typeface="微软雅黑" panose="020B0503020204020204" charset="-122"/>
                <a:cs typeface="微软雅黑" panose="020B0503020204020204" charset="-122"/>
              </a:rPr>
              <a:t>GDP</a:t>
            </a:r>
            <a:r>
              <a:rPr lang="zh-CN" altLang="en-US" sz="2000">
                <a:latin typeface="微软雅黑" panose="020B0503020204020204" charset="-122"/>
                <a:ea typeface="微软雅黑" panose="020B0503020204020204" charset="-122"/>
                <a:cs typeface="微软雅黑" panose="020B0503020204020204" charset="-122"/>
              </a:rPr>
              <a:t>翻番。</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r:link="rId2"/>
          <a:stretch>
            <a:fillRect/>
          </a:stretch>
        </p:blipFill>
        <p:spPr>
          <a:xfrm>
            <a:off x="6096000" y="4163060"/>
            <a:ext cx="0" cy="0"/>
          </a:xfrm>
          <a:prstGeom prst="rect">
            <a:avLst/>
          </a:prstGeom>
          <a:noFill/>
          <a:ln w="9525">
            <a:noFill/>
          </a:ln>
        </p:spPr>
      </p:pic>
      <p:pic>
        <p:nvPicPr>
          <p:cNvPr id="6" name="图片 5"/>
          <p:cNvPicPr/>
          <p:nvPr/>
        </p:nvPicPr>
        <p:blipFill>
          <a:blip r:embed="rId1" r:link="rId2"/>
          <a:stretch>
            <a:fillRect/>
          </a:stretch>
        </p:blipFill>
        <p:spPr>
          <a:xfrm>
            <a:off x="6223000" y="4290060"/>
            <a:ext cx="0" cy="0"/>
          </a:xfrm>
          <a:prstGeom prst="rect">
            <a:avLst/>
          </a:prstGeom>
          <a:noFill/>
          <a:ln w="9525">
            <a:noFill/>
          </a:ln>
        </p:spPr>
      </p:pic>
      <p:pic>
        <p:nvPicPr>
          <p:cNvPr id="20" name="http://photo-static-api.fotomore.com/creative/vcg/400/version23/VCG21gic13822708.jpg" descr="&amp;pky350_sjzg_VCG21gic13822708&amp;2&amp;src_toppic_inpsrchzd1&amp;"/>
          <p:cNvPicPr>
            <a:picLocks noChangeAspect="1"/>
          </p:cNvPicPr>
          <p:nvPr/>
        </p:nvPicPr>
        <p:blipFill>
          <a:blip r:embed="rId3"/>
          <a:stretch>
            <a:fillRect/>
          </a:stretch>
        </p:blipFill>
        <p:spPr>
          <a:xfrm>
            <a:off x="6096000" y="2188210"/>
            <a:ext cx="5355590" cy="3564255"/>
          </a:xfrm>
          <a:prstGeom prst="rect">
            <a:avLst/>
          </a:prstGeom>
          <a:effectLst>
            <a:outerShdw blurRad="50800" dist="38100" dir="2700000" algn="tl" rotWithShape="0">
              <a:prstClr val="black">
                <a:alpha val="40000"/>
              </a:prstClr>
            </a:outerShdw>
          </a:effectLst>
        </p:spPr>
      </p:pic>
      <p:pic>
        <p:nvPicPr>
          <p:cNvPr id="26" name="http://photo-static-api.fotomore.com/creative/vcg/veer/400/new/VCG41N662675934.jpg" descr="&amp;pky210_sjzg_VCG41N662675934&amp;2&amp;src_toppic_inpsrchzd1&amp;"/>
          <p:cNvPicPr>
            <a:picLocks noChangeAspect="1"/>
          </p:cNvPicPr>
          <p:nvPr/>
        </p:nvPicPr>
        <p:blipFill>
          <a:blip r:embed="rId4"/>
          <a:stretch>
            <a:fillRect/>
          </a:stretch>
        </p:blipFill>
        <p:spPr>
          <a:xfrm>
            <a:off x="541655" y="2188210"/>
            <a:ext cx="5409565" cy="3605530"/>
          </a:xfrm>
          <a:prstGeom prst="rect">
            <a:avLst/>
          </a:prstGeom>
          <a:effectLst>
            <a:outerShdw blurRad="50800" dist="38100" dir="2700000" algn="tl" rotWithShape="0">
              <a:prstClr val="black">
                <a:alpha val="40000"/>
              </a:prstClr>
            </a:outerShdw>
          </a:effectLst>
        </p:spPr>
      </p:pic>
      <p:sp>
        <p:nvSpPr>
          <p:cNvPr id="30" name="文本框 29"/>
          <p:cNvSpPr txBox="1"/>
          <p:nvPr/>
        </p:nvSpPr>
        <p:spPr>
          <a:xfrm>
            <a:off x="6223000" y="2750185"/>
            <a:ext cx="2930525" cy="706755"/>
          </a:xfrm>
          <a:prstGeom prst="rect">
            <a:avLst/>
          </a:prstGeom>
          <a:noFill/>
        </p:spPr>
        <p:txBody>
          <a:bodyPr wrap="square" rtlCol="0" anchor="t">
            <a:spAutoFit/>
          </a:bodyPr>
          <a:p>
            <a:r>
              <a:rPr lang="zh-CN" altLang="en-US" sz="2000" b="1">
                <a:solidFill>
                  <a:schemeClr val="bg1"/>
                </a:solidFill>
                <a:latin typeface="微软雅黑" panose="020B0503020204020204" charset="-122"/>
                <a:ea typeface="微软雅黑" panose="020B0503020204020204" charset="-122"/>
                <a:cs typeface="微软雅黑" panose="020B0503020204020204" charset="-122"/>
              </a:rPr>
              <a:t>举国欢喜，社会和谐，就业增加，家庭和睦</a:t>
            </a: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2000" b="1">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9" name="http://photo-static-api.fotomore.com/creative/vcg/400/new/VCG41N1166190601.jpg" descr="&amp;pky340_sjzg_VCG41N1166190601&amp;2&amp;src_toppic_inpsrchzd1&amp;"/>
          <p:cNvPicPr>
            <a:picLocks noChangeAspect="1"/>
          </p:cNvPicPr>
          <p:nvPr/>
        </p:nvPicPr>
        <p:blipFill>
          <a:blip r:embed="rId5"/>
          <a:srcRect l="8354" t="17060" r="8734" b="11942"/>
          <a:stretch>
            <a:fillRect/>
          </a:stretch>
        </p:blipFill>
        <p:spPr>
          <a:xfrm>
            <a:off x="4565650" y="5207635"/>
            <a:ext cx="2938145" cy="1680210"/>
          </a:xfrm>
          <a:prstGeom prst="rect">
            <a:avLst/>
          </a:prstGeom>
          <a:effectLst>
            <a:outerShdw blurRad="50800" dist="38100" dir="2700000" algn="tl" rotWithShape="0">
              <a:prstClr val="black">
                <a:alpha val="40000"/>
              </a:prstClr>
            </a:outerShdw>
          </a:effectLst>
        </p:spPr>
      </p:pic>
      <p:sp>
        <p:nvSpPr>
          <p:cNvPr id="4" name="文本框 3"/>
          <p:cNvSpPr txBox="1"/>
          <p:nvPr/>
        </p:nvSpPr>
        <p:spPr>
          <a:xfrm>
            <a:off x="40640" y="33020"/>
            <a:ext cx="9584690"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2. </a:t>
            </a:r>
            <a:r>
              <a:rPr sz="2800" b="1">
                <a:solidFill>
                  <a:srgbClr val="FF3F2B"/>
                </a:solidFill>
                <a:latin typeface="微软雅黑" panose="020B0503020204020204" charset="-122"/>
                <a:ea typeface="微软雅黑" panose="020B0503020204020204" charset="-122"/>
                <a:cs typeface="微软雅黑" panose="020B0503020204020204" charset="-122"/>
              </a:rPr>
              <a:t>不存在两拖的社会，工程投资款加速流动，GDP持续强劲</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37"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2000"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ppt_w</p:attrName>
                                        </p:attrNameLst>
                                      </p:cBhvr>
                                      <p:tavLst>
                                        <p:tav tm="0" fmla="#ppt_w*sin(2.5*pi*$)">
                                          <p:val>
                                            <p:fltVal val="0"/>
                                          </p:val>
                                        </p:tav>
                                        <p:tav tm="100000">
                                          <p:val>
                                            <p:fltVal val="1"/>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 grpId="0"/>
      <p:bldP spid="3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r:link="rId2"/>
          <a:stretch>
            <a:fillRect/>
          </a:stretch>
        </p:blipFill>
        <p:spPr>
          <a:xfrm>
            <a:off x="6096000" y="4163060"/>
            <a:ext cx="0" cy="0"/>
          </a:xfrm>
          <a:prstGeom prst="rect">
            <a:avLst/>
          </a:prstGeom>
          <a:noFill/>
          <a:ln w="9525">
            <a:noFill/>
          </a:ln>
        </p:spPr>
      </p:pic>
      <p:pic>
        <p:nvPicPr>
          <p:cNvPr id="6" name="图片 5"/>
          <p:cNvPicPr/>
          <p:nvPr/>
        </p:nvPicPr>
        <p:blipFill>
          <a:blip r:embed="rId1" r:link="rId2"/>
          <a:stretch>
            <a:fillRect/>
          </a:stretch>
        </p:blipFill>
        <p:spPr>
          <a:xfrm>
            <a:off x="6223000" y="4290060"/>
            <a:ext cx="0" cy="0"/>
          </a:xfrm>
          <a:prstGeom prst="rect">
            <a:avLst/>
          </a:prstGeom>
          <a:noFill/>
          <a:ln w="9525">
            <a:noFill/>
          </a:ln>
        </p:spPr>
      </p:pic>
      <p:sp>
        <p:nvSpPr>
          <p:cNvPr id="30" name="文本框 29"/>
          <p:cNvSpPr txBox="1"/>
          <p:nvPr/>
        </p:nvSpPr>
        <p:spPr>
          <a:xfrm>
            <a:off x="6223000" y="3356610"/>
            <a:ext cx="2541270" cy="706755"/>
          </a:xfrm>
          <a:prstGeom prst="rect">
            <a:avLst/>
          </a:prstGeom>
          <a:noFill/>
        </p:spPr>
        <p:txBody>
          <a:bodyPr wrap="square" rtlCol="0" anchor="t">
            <a:spAutoFit/>
          </a:bodyPr>
          <a:p>
            <a:r>
              <a:rPr lang="zh-CN" altLang="en-US" sz="2000" b="1">
                <a:solidFill>
                  <a:schemeClr val="bg1"/>
                </a:solidFill>
                <a:latin typeface="微软雅黑" panose="020B0503020204020204" charset="-122"/>
                <a:ea typeface="微软雅黑" panose="020B0503020204020204" charset="-122"/>
                <a:cs typeface="微软雅黑" panose="020B0503020204020204" charset="-122"/>
              </a:rPr>
              <a:t>举国欢喜，社会和谐，就业增加，家庭和睦</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78740" y="787400"/>
            <a:ext cx="11605260" cy="86042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en-US" altLang="zh-CN" sz="2000">
                <a:latin typeface="微软雅黑" panose="020B0503020204020204" charset="-122"/>
                <a:ea typeface="微软雅黑" panose="020B0503020204020204" charset="-122"/>
                <a:cs typeface="微软雅黑" panose="020B0503020204020204" charset="-122"/>
              </a:rPr>
              <a:t>GDP</a:t>
            </a:r>
            <a:r>
              <a:rPr lang="zh-CN" altLang="en-US" sz="2000">
                <a:latin typeface="微软雅黑" panose="020B0503020204020204" charset="-122"/>
                <a:ea typeface="微软雅黑" panose="020B0503020204020204" charset="-122"/>
                <a:cs typeface="微软雅黑" panose="020B0503020204020204" charset="-122"/>
              </a:rPr>
              <a:t>翻番，代表社会整体的消费力和购买力增加，经济活泼了，</a:t>
            </a:r>
            <a:r>
              <a:rPr lang="zh-CN" altLang="en-US" sz="2000">
                <a:latin typeface="微软雅黑" panose="020B0503020204020204" charset="-122"/>
                <a:ea typeface="微软雅黑" panose="020B0503020204020204" charset="-122"/>
                <a:cs typeface="微软雅黑" panose="020B0503020204020204" charset="-122"/>
                <a:sym typeface="+mn-ea"/>
              </a:rPr>
              <a:t>社会流通的钱增长了，就</a:t>
            </a:r>
            <a:r>
              <a:rPr lang="zh-CN" altLang="en-US" sz="2000">
                <a:latin typeface="微软雅黑" panose="020B0503020204020204" charset="-122"/>
                <a:ea typeface="微软雅黑" panose="020B0503020204020204" charset="-122"/>
                <a:cs typeface="微软雅黑" panose="020B0503020204020204" charset="-122"/>
              </a:rPr>
              <a:t>代表税收增长，国家的税源得到了保障。</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40640" y="33020"/>
            <a:ext cx="84423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3. </a:t>
            </a:r>
            <a:r>
              <a:rPr sz="2800" b="1">
                <a:solidFill>
                  <a:srgbClr val="FF3F2B"/>
                </a:solidFill>
                <a:latin typeface="微软雅黑" panose="020B0503020204020204" charset="-122"/>
                <a:ea typeface="微软雅黑" panose="020B0503020204020204" charset="-122"/>
                <a:cs typeface="微软雅黑" panose="020B0503020204020204" charset="-122"/>
              </a:rPr>
              <a:t>不存在两拖的社会，</a:t>
            </a:r>
            <a:r>
              <a:rPr lang="zh-CN" sz="2800" b="1">
                <a:solidFill>
                  <a:srgbClr val="FF3F2B"/>
                </a:solidFill>
                <a:latin typeface="微软雅黑" panose="020B0503020204020204" charset="-122"/>
                <a:ea typeface="微软雅黑" panose="020B0503020204020204" charset="-122"/>
                <a:cs typeface="微软雅黑" panose="020B0503020204020204" charset="-122"/>
              </a:rPr>
              <a:t>国家拥有庞大稳定的税源保障</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7191375" y="1830070"/>
            <a:ext cx="4491990" cy="3553460"/>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en-US" altLang="zh-CN" sz="2000">
                <a:latin typeface="微软雅黑" panose="020B0503020204020204" charset="-122"/>
                <a:ea typeface="微软雅黑" panose="020B0503020204020204" charset="-122"/>
                <a:cs typeface="微软雅黑" panose="020B0503020204020204" charset="-122"/>
                <a:sym typeface="+mn-ea"/>
              </a:rPr>
              <a:t>40</a:t>
            </a:r>
            <a:r>
              <a:rPr lang="zh-CN" altLang="en-US" sz="2000">
                <a:latin typeface="微软雅黑" panose="020B0503020204020204" charset="-122"/>
                <a:ea typeface="微软雅黑" panose="020B0503020204020204" charset="-122"/>
                <a:cs typeface="微软雅黑" panose="020B0503020204020204" charset="-122"/>
                <a:sym typeface="+mn-ea"/>
              </a:rPr>
              <a:t>万亿的工程款，如果年末一次支付，代表本年没有流通，国家无税收收入；</a:t>
            </a:r>
            <a:endParaRPr lang="zh-CN" altLang="en-US" sz="2000">
              <a:solidFill>
                <a:srgbClr val="FF3F2B"/>
              </a:solidFill>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endParaRPr lang="en-US" altLang="zh-CN" sz="2000">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r>
              <a:rPr lang="en-US" altLang="zh-CN" sz="2000">
                <a:latin typeface="微软雅黑" panose="020B0503020204020204" charset="-122"/>
                <a:ea typeface="微软雅黑" panose="020B0503020204020204" charset="-122"/>
                <a:cs typeface="微软雅黑" panose="020B0503020204020204" charset="-122"/>
              </a:rPr>
              <a:t>40</a:t>
            </a:r>
            <a:r>
              <a:rPr lang="zh-CN" altLang="en-US" sz="2000">
                <a:latin typeface="微软雅黑" panose="020B0503020204020204" charset="-122"/>
                <a:ea typeface="微软雅黑" panose="020B0503020204020204" charset="-122"/>
                <a:cs typeface="微软雅黑" panose="020B0503020204020204" charset="-122"/>
              </a:rPr>
              <a:t>万亿的工程款，如果每月每周期分期支付，则每支付一次代表一次流通，</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每次流通的背后都是发票，都是税源，持续流通，税源就像滚雪球一样越滚越大。</a:t>
            </a:r>
            <a:endParaRPr lang="zh-CN" altLang="en-US" sz="2000">
              <a:solidFill>
                <a:srgbClr val="FF3F2B"/>
              </a:solidFill>
              <a:latin typeface="微软雅黑" panose="020B0503020204020204" charset="-122"/>
              <a:ea typeface="微软雅黑" panose="020B0503020204020204" charset="-122"/>
              <a:cs typeface="微软雅黑" panose="020B0503020204020204" charset="-122"/>
            </a:endParaRPr>
          </a:p>
        </p:txBody>
      </p:sp>
      <p:pic>
        <p:nvPicPr>
          <p:cNvPr id="12" name="图片 11" descr="75CADF94-9A14-4e64-912E-94C5859CBBEE"/>
          <p:cNvPicPr>
            <a:picLocks noChangeAspect="1"/>
          </p:cNvPicPr>
          <p:nvPr/>
        </p:nvPicPr>
        <p:blipFill>
          <a:blip r:embed="rId3"/>
          <a:srcRect l="9000" t="7296" r="8052"/>
          <a:stretch>
            <a:fillRect/>
          </a:stretch>
        </p:blipFill>
        <p:spPr>
          <a:xfrm>
            <a:off x="542290" y="1823085"/>
            <a:ext cx="6365875" cy="400240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p:bldP spid="5" grpId="0"/>
      <p:bldP spid="5"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ttp://photo-static-api.fotomore.com/creative/vcg/400/new/VCG41N1171313500.jpg" descr="&amp;pky350_sjzg_VCG41N1171313500&amp;2&amp;src_replace_replace1&amp;"/>
          <p:cNvPicPr>
            <a:picLocks noChangeAspect="1"/>
          </p:cNvPicPr>
          <p:nvPr/>
        </p:nvPicPr>
        <p:blipFill>
          <a:blip r:embed="rId1"/>
          <a:srcRect/>
          <a:stretch>
            <a:fillRect/>
          </a:stretch>
        </p:blipFill>
        <p:spPr>
          <a:xfrm>
            <a:off x="10160" y="0"/>
            <a:ext cx="12182475" cy="6857365"/>
          </a:xfrm>
          <a:prstGeom prst="rect">
            <a:avLst/>
          </a:prstGeom>
        </p:spPr>
      </p:pic>
      <p:sp>
        <p:nvSpPr>
          <p:cNvPr id="63" name="矩形 62"/>
          <p:cNvSpPr/>
          <p:nvPr/>
        </p:nvSpPr>
        <p:spPr>
          <a:xfrm flipH="1">
            <a:off x="10795" y="1496060"/>
            <a:ext cx="12191365" cy="2705735"/>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Noto Serif CJK SC Light" panose="02020300000000000000" charset="-122"/>
              <a:ea typeface="Noto Serif CJK SC Light" panose="02020300000000000000" charset="-122"/>
            </a:endParaRPr>
          </a:p>
        </p:txBody>
      </p:sp>
      <p:sp>
        <p:nvSpPr>
          <p:cNvPr id="3" name="文本框 2"/>
          <p:cNvSpPr txBox="1"/>
          <p:nvPr>
            <p:custDataLst>
              <p:tags r:id="rId2"/>
            </p:custDataLst>
          </p:nvPr>
        </p:nvSpPr>
        <p:spPr>
          <a:xfrm>
            <a:off x="861060" y="1557020"/>
            <a:ext cx="10469880" cy="2584450"/>
          </a:xfrm>
          <a:prstGeom prst="rect">
            <a:avLst/>
          </a:prstGeom>
          <a:noFill/>
        </p:spPr>
        <p:txBody>
          <a:bodyPr wrap="none" rtlCol="0">
            <a:spAutoFit/>
          </a:bodyPr>
          <a:p>
            <a:pPr algn="r" fontAlgn="auto">
              <a:lnSpc>
                <a:spcPct val="100000"/>
              </a:lnSpc>
            </a:pPr>
            <a:r>
              <a:rPr lang="zh-CN" altLang="en-US" sz="5400" b="1">
                <a:solidFill>
                  <a:schemeClr val="tx1"/>
                </a:solidFill>
                <a:latin typeface="微软雅黑" panose="020B0503020204020204" charset="-122"/>
                <a:ea typeface="微软雅黑" panose="020B0503020204020204" charset="-122"/>
              </a:rPr>
              <a:t>解决两拖不光是解决了</a:t>
            </a:r>
            <a:r>
              <a:rPr lang="zh-CN" altLang="en-US" sz="5400" b="1">
                <a:solidFill>
                  <a:srgbClr val="FF3F2B"/>
                </a:solidFill>
                <a:latin typeface="微软雅黑" panose="020B0503020204020204" charset="-122"/>
                <a:ea typeface="微软雅黑" panose="020B0503020204020204" charset="-122"/>
              </a:rPr>
              <a:t>民生问题</a:t>
            </a:r>
            <a:r>
              <a:rPr lang="zh-CN" altLang="en-US" sz="5400" b="1">
                <a:solidFill>
                  <a:schemeClr val="tx1"/>
                </a:solidFill>
                <a:latin typeface="微软雅黑" panose="020B0503020204020204" charset="-122"/>
                <a:ea typeface="微软雅黑" panose="020B0503020204020204" charset="-122"/>
              </a:rPr>
              <a:t>，</a:t>
            </a:r>
            <a:endParaRPr lang="zh-CN" altLang="en-US" sz="5400" b="1">
              <a:solidFill>
                <a:schemeClr val="bg1"/>
              </a:solidFill>
              <a:latin typeface="微软雅黑" panose="020B0503020204020204" charset="-122"/>
              <a:ea typeface="微软雅黑" panose="020B0503020204020204" charset="-122"/>
            </a:endParaRPr>
          </a:p>
          <a:p>
            <a:pPr algn="r" fontAlgn="auto">
              <a:lnSpc>
                <a:spcPct val="100000"/>
              </a:lnSpc>
            </a:pPr>
            <a:r>
              <a:rPr lang="zh-CN" altLang="en-US" sz="5400" b="1">
                <a:solidFill>
                  <a:schemeClr val="tx1"/>
                </a:solidFill>
                <a:latin typeface="微软雅黑" panose="020B0503020204020204" charset="-122"/>
                <a:ea typeface="微软雅黑" panose="020B0503020204020204" charset="-122"/>
              </a:rPr>
              <a:t>还解决了</a:t>
            </a:r>
            <a:r>
              <a:rPr lang="zh-CN" altLang="en-US" sz="5400" b="1">
                <a:solidFill>
                  <a:srgbClr val="FF3F2B"/>
                </a:solidFill>
                <a:latin typeface="微软雅黑" panose="020B0503020204020204" charset="-122"/>
                <a:ea typeface="微软雅黑" panose="020B0503020204020204" charset="-122"/>
              </a:rPr>
              <a:t>经济问题</a:t>
            </a:r>
            <a:r>
              <a:rPr lang="zh-CN" altLang="en-US" sz="5400" b="1">
                <a:solidFill>
                  <a:schemeClr val="tx1"/>
                </a:solidFill>
                <a:latin typeface="微软雅黑" panose="020B0503020204020204" charset="-122"/>
                <a:ea typeface="微软雅黑" panose="020B0503020204020204" charset="-122"/>
              </a:rPr>
              <a:t>，</a:t>
            </a:r>
            <a:endParaRPr lang="zh-CN" altLang="en-US" sz="5400" b="1">
              <a:solidFill>
                <a:srgbClr val="1020FC"/>
              </a:solidFill>
              <a:latin typeface="微软雅黑" panose="020B0503020204020204" charset="-122"/>
              <a:ea typeface="微软雅黑" panose="020B0503020204020204" charset="-122"/>
            </a:endParaRPr>
          </a:p>
          <a:p>
            <a:pPr algn="r" fontAlgn="auto">
              <a:lnSpc>
                <a:spcPct val="100000"/>
              </a:lnSpc>
            </a:pPr>
            <a:r>
              <a:rPr lang="zh-CN" altLang="en-US" sz="5400" b="1">
                <a:solidFill>
                  <a:schemeClr val="tx1"/>
                </a:solidFill>
                <a:latin typeface="微软雅黑" panose="020B0503020204020204" charset="-122"/>
                <a:ea typeface="微软雅黑" panose="020B0503020204020204" charset="-122"/>
                <a:sym typeface="+mn-ea"/>
              </a:rPr>
              <a:t>还解决了</a:t>
            </a:r>
            <a:r>
              <a:rPr lang="zh-CN" altLang="en-US" sz="5400" b="1">
                <a:solidFill>
                  <a:srgbClr val="FF3F2B"/>
                </a:solidFill>
                <a:latin typeface="微软雅黑" panose="020B0503020204020204" charset="-122"/>
                <a:ea typeface="微软雅黑" panose="020B0503020204020204" charset="-122"/>
              </a:rPr>
              <a:t>税源问题</a:t>
            </a:r>
            <a:r>
              <a:rPr lang="zh-CN" altLang="en-US" sz="5400" b="1">
                <a:solidFill>
                  <a:schemeClr val="tx1"/>
                </a:solidFill>
                <a:latin typeface="微软雅黑" panose="020B0503020204020204" charset="-122"/>
                <a:ea typeface="微软雅黑" panose="020B0503020204020204" charset="-122"/>
              </a:rPr>
              <a:t>。</a:t>
            </a:r>
            <a:endParaRPr lang="zh-CN" altLang="en-US" sz="5400" b="1">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54680" y="2241550"/>
            <a:ext cx="7256780" cy="2449830"/>
            <a:chOff x="4968" y="3530"/>
            <a:chExt cx="12741" cy="4294"/>
          </a:xfrm>
        </p:grpSpPr>
        <p:sp>
          <p:nvSpPr>
            <p:cNvPr id="8" name="íšḻiḋe"/>
            <p:cNvSpPr/>
            <p:nvPr userDrawn="1"/>
          </p:nvSpPr>
          <p:spPr>
            <a:xfrm flipH="1">
              <a:off x="4968" y="378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solidFill>
              <a:schemeClr val="accent2">
                <a:lumMod val="20000"/>
                <a:lumOff val="80000"/>
              </a:schemeClr>
            </a:soli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sp>
          <p:nvSpPr>
            <p:cNvPr id="9" name="íšḻiḋe"/>
            <p:cNvSpPr/>
            <p:nvPr userDrawn="1"/>
          </p:nvSpPr>
          <p:spPr>
            <a:xfrm flipH="1">
              <a:off x="5373" y="353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gradFill>
              <a:gsLst>
                <a:gs pos="33000">
                  <a:srgbClr val="E96505"/>
                </a:gs>
                <a:gs pos="100000">
                  <a:srgbClr val="FE8106"/>
                </a:gs>
              </a:gsLst>
              <a:lin ang="6600000" scaled="0"/>
            </a:gra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grpSp>
      <p:grpSp>
        <p:nvGrpSpPr>
          <p:cNvPr id="10" name="组合 9"/>
          <p:cNvGrpSpPr/>
          <p:nvPr userDrawn="1"/>
        </p:nvGrpSpPr>
        <p:grpSpPr>
          <a:xfrm flipH="1">
            <a:off x="1032004" y="1500827"/>
            <a:ext cx="3706409" cy="5077842"/>
            <a:chOff x="1136779" y="576902"/>
            <a:chExt cx="3706409" cy="5077842"/>
          </a:xfrm>
        </p:grpSpPr>
        <p:grpSp>
          <p:nvGrpSpPr>
            <p:cNvPr id="11" name="组合 10"/>
            <p:cNvGrpSpPr/>
            <p:nvPr/>
          </p:nvGrpSpPr>
          <p:grpSpPr>
            <a:xfrm>
              <a:off x="1136779" y="576902"/>
              <a:ext cx="3706409" cy="4712880"/>
              <a:chOff x="1032106" y="576032"/>
              <a:chExt cx="3242020" cy="4122386"/>
            </a:xfrm>
          </p:grpSpPr>
          <p:pic>
            <p:nvPicPr>
              <p:cNvPr id="13" name="图片 12"/>
              <p:cNvPicPr>
                <a:picLocks noChangeAspect="1"/>
              </p:cNvPicPr>
              <p:nvPr/>
            </p:nvPicPr>
            <p:blipFill>
              <a:blip r:embed="rId1"/>
              <a:stretch>
                <a:fillRect/>
              </a:stretch>
            </p:blipFill>
            <p:spPr>
              <a:xfrm>
                <a:off x="1032106" y="576032"/>
                <a:ext cx="2050836" cy="4122386"/>
              </a:xfrm>
              <a:prstGeom prst="rect">
                <a:avLst/>
              </a:prstGeom>
            </p:spPr>
          </p:pic>
          <p:pic>
            <p:nvPicPr>
              <p:cNvPr id="14" name="图片 13"/>
              <p:cNvPicPr>
                <a:picLocks noChangeAspect="1"/>
              </p:cNvPicPr>
              <p:nvPr/>
            </p:nvPicPr>
            <p:blipFill>
              <a:blip r:embed="rId2"/>
              <a:stretch>
                <a:fillRect/>
              </a:stretch>
            </p:blipFill>
            <p:spPr>
              <a:xfrm>
                <a:off x="3274936" y="1796163"/>
                <a:ext cx="999190" cy="2615208"/>
              </a:xfrm>
              <a:prstGeom prst="rect">
                <a:avLst/>
              </a:prstGeom>
            </p:spPr>
          </p:pic>
        </p:grpSp>
        <p:pic>
          <p:nvPicPr>
            <p:cNvPr id="12" name="图片 11"/>
            <p:cNvPicPr>
              <a:picLocks noChangeAspect="1"/>
            </p:cNvPicPr>
            <p:nvPr/>
          </p:nvPicPr>
          <p:blipFill>
            <a:blip r:embed="rId3"/>
            <a:stretch>
              <a:fillRect/>
            </a:stretch>
          </p:blipFill>
          <p:spPr>
            <a:xfrm>
              <a:off x="2463818" y="2567580"/>
              <a:ext cx="1017653" cy="3087164"/>
            </a:xfrm>
            <a:prstGeom prst="rect">
              <a:avLst/>
            </a:prstGeom>
          </p:spPr>
        </p:pic>
      </p:grpSp>
      <p:sp>
        <p:nvSpPr>
          <p:cNvPr id="3" name="文本框 2"/>
          <p:cNvSpPr txBox="1"/>
          <p:nvPr/>
        </p:nvSpPr>
        <p:spPr>
          <a:xfrm>
            <a:off x="4738370" y="2841625"/>
            <a:ext cx="5602605" cy="70675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03.</a:t>
            </a:r>
            <a:r>
              <a:rPr lang="zh-CN" altLang="en-US"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解决两拖政府在努力</a:t>
            </a:r>
            <a:endParaRPr kumimoji="0" lang="zh-CN" altLang="en-US" sz="4000" b="1" i="0" u="none" strike="noStrike" kern="1200" cap="none" spc="0" normalizeH="0" baseline="0"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sym typeface="+mn-ea"/>
            </a:endParaRPr>
          </a:p>
        </p:txBody>
      </p:sp>
      <p:sp>
        <p:nvSpPr>
          <p:cNvPr id="18" name="任意多边形: 形状 3"/>
          <p:cNvSpPr/>
          <p:nvPr/>
        </p:nvSpPr>
        <p:spPr>
          <a:xfrm>
            <a:off x="-8255" y="-8255"/>
            <a:ext cx="2016125" cy="1147445"/>
          </a:xfrm>
          <a:custGeom>
            <a:avLst/>
            <a:gdLst>
              <a:gd name="connsiteX0" fmla="*/ 0 w 4221877"/>
              <a:gd name="connsiteY0" fmla="*/ 0 h 3952019"/>
              <a:gd name="connsiteX1" fmla="*/ 4221877 w 4221877"/>
              <a:gd name="connsiteY1" fmla="*/ 0 h 3952019"/>
              <a:gd name="connsiteX2" fmla="*/ 4163765 w 4221877"/>
              <a:gd name="connsiteY2" fmla="*/ 203448 h 3952019"/>
              <a:gd name="connsiteX3" fmla="*/ 3448050 w 4221877"/>
              <a:gd name="connsiteY3" fmla="*/ 1619250 h 3952019"/>
              <a:gd name="connsiteX4" fmla="*/ 1866900 w 4221877"/>
              <a:gd name="connsiteY4" fmla="*/ 2362200 h 3952019"/>
              <a:gd name="connsiteX5" fmla="*/ 628650 w 4221877"/>
              <a:gd name="connsiteY5" fmla="*/ 3162300 h 3952019"/>
              <a:gd name="connsiteX6" fmla="*/ 51534 w 4221877"/>
              <a:gd name="connsiteY6" fmla="*/ 3881314 h 3952019"/>
              <a:gd name="connsiteX7" fmla="*/ 0 w 4221877"/>
              <a:gd name="connsiteY7" fmla="*/ 3952019 h 39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877" h="3952019">
                <a:moveTo>
                  <a:pt x="0" y="0"/>
                </a:moveTo>
                <a:lnTo>
                  <a:pt x="4221877" y="0"/>
                </a:lnTo>
                <a:lnTo>
                  <a:pt x="4163765" y="203448"/>
                </a:lnTo>
                <a:cubicBezTo>
                  <a:pt x="4006453" y="710208"/>
                  <a:pt x="3750469" y="1290638"/>
                  <a:pt x="3448050" y="1619250"/>
                </a:cubicBezTo>
                <a:cubicBezTo>
                  <a:pt x="3044825" y="2057400"/>
                  <a:pt x="2451100" y="2085975"/>
                  <a:pt x="1866900" y="2362200"/>
                </a:cubicBezTo>
                <a:cubicBezTo>
                  <a:pt x="1282700" y="2638425"/>
                  <a:pt x="1168400" y="2593975"/>
                  <a:pt x="628650" y="3162300"/>
                </a:cubicBezTo>
                <a:cubicBezTo>
                  <a:pt x="459978" y="3339902"/>
                  <a:pt x="262471" y="3594398"/>
                  <a:pt x="51534" y="3881314"/>
                </a:cubicBezTo>
                <a:lnTo>
                  <a:pt x="0" y="3952019"/>
                </a:lnTo>
                <a:close/>
              </a:path>
            </a:pathLst>
          </a:custGeom>
          <a:gradFill flip="none" rotWithShape="1">
            <a:gsLst>
              <a:gs pos="0">
                <a:srgbClr val="FE9B33"/>
              </a:gs>
              <a:gs pos="100000">
                <a:srgbClr val="FFC000"/>
              </a:gs>
            </a:gsLst>
            <a:lin ang="5400000" scaled="1"/>
            <a:tileRect/>
          </a:gradFill>
          <a:ln>
            <a:noFill/>
          </a:ln>
          <a:effectLst>
            <a:outerShdw blurRad="254000" dist="101600" dir="5400000" algn="t" rotWithShape="0">
              <a:srgbClr val="FE9B3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prstClr val="white"/>
              </a:solidFill>
              <a:latin typeface="苹方 常规" panose="020B0300000000000000" pitchFamily="34" charset="-122"/>
              <a:ea typeface="苹方 常规" panose="020B0300000000000000" pitchFamily="34" charset="-122"/>
            </a:endParaRPr>
          </a:p>
        </p:txBody>
      </p:sp>
      <p:pic>
        <p:nvPicPr>
          <p:cNvPr id="19" name="图片 18" descr="组 1452"/>
          <p:cNvPicPr>
            <a:picLocks noChangeAspect="1"/>
          </p:cNvPicPr>
          <p:nvPr/>
        </p:nvPicPr>
        <p:blipFill>
          <a:blip r:embed="rId4"/>
          <a:stretch>
            <a:fillRect/>
          </a:stretch>
        </p:blipFill>
        <p:spPr>
          <a:xfrm>
            <a:off x="124460" y="142240"/>
            <a:ext cx="1221105" cy="364490"/>
          </a:xfrm>
          <a:prstGeom prst="rect">
            <a:avLst/>
          </a:prstGeom>
        </p:spPr>
      </p:pic>
      <p:sp>
        <p:nvSpPr>
          <p:cNvPr id="7" name="矩形 6"/>
          <p:cNvSpPr/>
          <p:nvPr/>
        </p:nvSpPr>
        <p:spPr>
          <a:xfrm>
            <a:off x="8676005" y="4538980"/>
            <a:ext cx="2140585" cy="553085"/>
          </a:xfrm>
          <a:prstGeom prst="rect">
            <a:avLst/>
          </a:prstGeom>
        </p:spPr>
        <p:txBody>
          <a:bodyPr wrap="square">
            <a:spAutoFit/>
          </a:bodyPr>
          <a:p>
            <a:pPr marL="342900" indent="-342900" algn="l" fontAlgn="auto">
              <a:lnSpc>
                <a:spcPct val="150000"/>
              </a:lnSpc>
              <a:buFont typeface="Wingdings" panose="05000000000000000000" charset="0"/>
              <a:buChar char="u"/>
            </a:pPr>
            <a:r>
              <a:rPr lang="zh-CN" sz="2000" b="1" dirty="0">
                <a:solidFill>
                  <a:srgbClr val="FF3F2B"/>
                </a:solidFill>
                <a:latin typeface="微软雅黑" panose="020B0503020204020204" charset="-122"/>
                <a:ea typeface="微软雅黑" panose="020B0503020204020204" charset="-122"/>
                <a:sym typeface="+mn-ea"/>
              </a:rPr>
              <a:t>招标合同</a:t>
            </a:r>
            <a:r>
              <a:rPr lang="zh-CN" sz="2000" b="1" dirty="0">
                <a:solidFill>
                  <a:srgbClr val="FF3F2B"/>
                </a:solidFill>
                <a:latin typeface="微软雅黑" panose="020B0503020204020204" charset="-122"/>
                <a:ea typeface="微软雅黑" panose="020B0503020204020204" charset="-122"/>
                <a:sym typeface="+mn-ea"/>
              </a:rPr>
              <a:t>范本</a:t>
            </a:r>
            <a:endParaRPr lang="zh-CN" sz="2000" b="1" dirty="0">
              <a:solidFill>
                <a:srgbClr val="FF3F2B"/>
              </a:solidFill>
              <a:latin typeface="微软雅黑" panose="020B0503020204020204" charset="-122"/>
              <a:ea typeface="微软雅黑" panose="020B0503020204020204" charset="-122"/>
              <a:sym typeface="+mn-ea"/>
            </a:endParaRPr>
          </a:p>
        </p:txBody>
      </p:sp>
      <p:sp>
        <p:nvSpPr>
          <p:cNvPr id="2" name="矩形 1"/>
          <p:cNvSpPr/>
          <p:nvPr/>
        </p:nvSpPr>
        <p:spPr>
          <a:xfrm>
            <a:off x="6403340" y="4548505"/>
            <a:ext cx="2272665" cy="553085"/>
          </a:xfrm>
          <a:prstGeom prst="rect">
            <a:avLst/>
          </a:prstGeom>
        </p:spPr>
        <p:txBody>
          <a:bodyPr wrap="square">
            <a:spAutoFit/>
          </a:bodyPr>
          <a:p>
            <a:pPr marL="342900" indent="-342900" algn="ctr" fontAlgn="auto">
              <a:lnSpc>
                <a:spcPct val="150000"/>
              </a:lnSpc>
              <a:buFont typeface="Wingdings" panose="05000000000000000000" charset="0"/>
              <a:buChar char="u"/>
            </a:pPr>
            <a:r>
              <a:rPr lang="zh-CN" altLang="en-US" sz="2000" b="1" dirty="0">
                <a:solidFill>
                  <a:srgbClr val="FF3F2B"/>
                </a:solidFill>
                <a:latin typeface="微软雅黑" panose="020B0503020204020204" charset="-122"/>
                <a:ea typeface="微软雅黑" panose="020B0503020204020204" charset="-122"/>
                <a:sym typeface="+mn-ea"/>
              </a:rPr>
              <a:t>过程结算</a:t>
            </a:r>
            <a:r>
              <a:rPr lang="zh-CN" altLang="en-US" sz="2000" b="1" dirty="0">
                <a:solidFill>
                  <a:srgbClr val="FF3F2B"/>
                </a:solidFill>
                <a:latin typeface="微软雅黑" panose="020B0503020204020204" charset="-122"/>
                <a:ea typeface="微软雅黑" panose="020B0503020204020204" charset="-122"/>
                <a:sym typeface="+mn-ea"/>
              </a:rPr>
              <a:t>管理</a:t>
            </a:r>
            <a:endParaRPr lang="zh-CN" altLang="en-US" sz="2000" b="1" dirty="0">
              <a:solidFill>
                <a:srgbClr val="FF3F2B"/>
              </a:solidFill>
              <a:latin typeface="微软雅黑" panose="020B0503020204020204" charset="-122"/>
              <a:ea typeface="微软雅黑" panose="020B0503020204020204" charset="-122"/>
              <a:sym typeface="+mn-ea"/>
            </a:endParaRPr>
          </a:p>
        </p:txBody>
      </p:sp>
      <p:sp>
        <p:nvSpPr>
          <p:cNvPr id="4" name="矩形 3"/>
          <p:cNvSpPr/>
          <p:nvPr/>
        </p:nvSpPr>
        <p:spPr>
          <a:xfrm>
            <a:off x="4690745" y="4538980"/>
            <a:ext cx="1843405" cy="553085"/>
          </a:xfrm>
          <a:prstGeom prst="rect">
            <a:avLst/>
          </a:prstGeom>
        </p:spPr>
        <p:txBody>
          <a:bodyPr wrap="square">
            <a:spAutoFit/>
          </a:bodyPr>
          <a:p>
            <a:pPr marL="342900" indent="-342900" algn="l" fontAlgn="auto">
              <a:lnSpc>
                <a:spcPct val="150000"/>
              </a:lnSpc>
              <a:buFont typeface="Wingdings" panose="05000000000000000000" charset="0"/>
              <a:buChar char="u"/>
            </a:pPr>
            <a:r>
              <a:rPr lang="zh-CN" altLang="en-US" sz="2000" b="1" dirty="0">
                <a:solidFill>
                  <a:srgbClr val="FF3F2B"/>
                </a:solidFill>
                <a:latin typeface="微软雅黑" panose="020B0503020204020204" charset="-122"/>
                <a:ea typeface="微软雅黑" panose="020B0503020204020204" charset="-122"/>
                <a:sym typeface="+mn-ea"/>
              </a:rPr>
              <a:t>劳务实名制</a:t>
            </a:r>
            <a:endParaRPr lang="zh-CN" altLang="en-US" sz="2000" b="1" dirty="0">
              <a:solidFill>
                <a:srgbClr val="FF3F2B"/>
              </a:solidFill>
              <a:latin typeface="微软雅黑" panose="020B0503020204020204" charset="-122"/>
              <a:ea typeface="微软雅黑" panose="020B050302020402020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215" y="732790"/>
            <a:ext cx="11562080" cy="124523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en-US" altLang="zh-CN" sz="2000">
                <a:latin typeface="微软雅黑" panose="020B0503020204020204" charset="-122"/>
                <a:ea typeface="微软雅黑" panose="020B0503020204020204" charset="-122"/>
                <a:cs typeface="微软雅黑" panose="020B0503020204020204" charset="-122"/>
                <a:sym typeface="+mn-ea"/>
              </a:rPr>
              <a:t>近年来，国家和行业主管部门推行施工过程结算的力度不断加大，为全面推行施工过程结算提供了政策支持。2016年，国务院办公厅在</a:t>
            </a:r>
            <a:r>
              <a:rPr lang="en-US" altLang="zh-CN" sz="2000">
                <a:solidFill>
                  <a:srgbClr val="FF3F2B"/>
                </a:solidFill>
                <a:latin typeface="微软雅黑" panose="020B0503020204020204" charset="-122"/>
                <a:ea typeface="微软雅黑" panose="020B0503020204020204" charset="-122"/>
                <a:cs typeface="微软雅黑" panose="020B0503020204020204" charset="-122"/>
                <a:sym typeface="+mn-ea"/>
              </a:rPr>
              <a:t>《关于全面治理拖欠农民工工资问题的意见》</a:t>
            </a:r>
            <a:r>
              <a:rPr lang="en-US" altLang="zh-CN" sz="2000">
                <a:latin typeface="微软雅黑" panose="020B0503020204020204" charset="-122"/>
                <a:ea typeface="微软雅黑" panose="020B0503020204020204" charset="-122"/>
                <a:cs typeface="微软雅黑" panose="020B0503020204020204" charset="-122"/>
                <a:sym typeface="+mn-ea"/>
              </a:rPr>
              <a:t>中，首次明确要求全面推行</a:t>
            </a:r>
            <a:r>
              <a:rPr lang="en-US" altLang="zh-CN" sz="2000">
                <a:solidFill>
                  <a:srgbClr val="FF3F2B"/>
                </a:solidFill>
                <a:latin typeface="微软雅黑" panose="020B0503020204020204" charset="-122"/>
                <a:ea typeface="微软雅黑" panose="020B0503020204020204" charset="-122"/>
                <a:cs typeface="微软雅黑" panose="020B0503020204020204" charset="-122"/>
                <a:sym typeface="+mn-ea"/>
              </a:rPr>
              <a:t>施工过程结算</a:t>
            </a:r>
            <a:r>
              <a:rPr lang="zh-CN" altLang="en-US" sz="2000">
                <a:latin typeface="微软雅黑" panose="020B0503020204020204" charset="-122"/>
                <a:ea typeface="微软雅黑" panose="020B0503020204020204" charset="-122"/>
                <a:cs typeface="微软雅黑" panose="020B0503020204020204" charset="-122"/>
                <a:sym typeface="+mn-ea"/>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100" name="图片 99"/>
          <p:cNvPicPr/>
          <p:nvPr/>
        </p:nvPicPr>
        <p:blipFill>
          <a:blip r:embed="rId1" r:link="rId2"/>
          <a:stretch>
            <a:fillRect/>
          </a:stretch>
        </p:blipFill>
        <p:spPr>
          <a:xfrm>
            <a:off x="6096000" y="3429000"/>
            <a:ext cx="0" cy="0"/>
          </a:xfrm>
          <a:prstGeom prst="rect">
            <a:avLst/>
          </a:prstGeom>
          <a:noFill/>
          <a:ln w="9525">
            <a:noFill/>
          </a:ln>
        </p:spPr>
      </p:pic>
      <p:pic>
        <p:nvPicPr>
          <p:cNvPr id="101" name="图片 100"/>
          <p:cNvPicPr/>
          <p:nvPr/>
        </p:nvPicPr>
        <p:blipFill>
          <a:blip r:embed="rId1" r:link="rId2"/>
          <a:stretch>
            <a:fillRect/>
          </a:stretch>
        </p:blipFill>
        <p:spPr>
          <a:xfrm>
            <a:off x="6096000" y="3429000"/>
            <a:ext cx="0" cy="0"/>
          </a:xfrm>
          <a:prstGeom prst="rect">
            <a:avLst/>
          </a:prstGeom>
          <a:noFill/>
          <a:ln w="9525">
            <a:noFill/>
          </a:ln>
        </p:spPr>
      </p:pic>
      <p:sp>
        <p:nvSpPr>
          <p:cNvPr id="11" name="文本框 10"/>
          <p:cNvSpPr txBox="1"/>
          <p:nvPr/>
        </p:nvSpPr>
        <p:spPr>
          <a:xfrm>
            <a:off x="6713855" y="2116455"/>
            <a:ext cx="4784725" cy="278447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sz="2000">
                <a:solidFill>
                  <a:schemeClr val="tx1"/>
                </a:solidFill>
                <a:latin typeface="微软雅黑" panose="020B0503020204020204" charset="-122"/>
                <a:ea typeface="微软雅黑" panose="020B0503020204020204" charset="-122"/>
                <a:cs typeface="微软雅黑" panose="020B0503020204020204" charset="-122"/>
              </a:rPr>
              <a:t>2016年，全国各级劳动保障监察机构共查处工资类违法案件</a:t>
            </a:r>
            <a:r>
              <a:rPr sz="2000">
                <a:solidFill>
                  <a:srgbClr val="FF3F2B"/>
                </a:solidFill>
                <a:latin typeface="微软雅黑" panose="020B0503020204020204" charset="-122"/>
                <a:ea typeface="微软雅黑" panose="020B0503020204020204" charset="-122"/>
                <a:cs typeface="微软雅黑" panose="020B0503020204020204" charset="-122"/>
              </a:rPr>
              <a:t>23.3万</a:t>
            </a:r>
            <a:r>
              <a:rPr sz="2000">
                <a:solidFill>
                  <a:schemeClr val="tx1"/>
                </a:solidFill>
                <a:latin typeface="微软雅黑" panose="020B0503020204020204" charset="-122"/>
                <a:ea typeface="微软雅黑" panose="020B0503020204020204" charset="-122"/>
                <a:cs typeface="微软雅黑" panose="020B0503020204020204" charset="-122"/>
              </a:rPr>
              <a:t>件，同比</a:t>
            </a:r>
            <a:r>
              <a:rPr sz="2000">
                <a:solidFill>
                  <a:srgbClr val="FF3F2B"/>
                </a:solidFill>
                <a:latin typeface="微软雅黑" panose="020B0503020204020204" charset="-122"/>
                <a:ea typeface="微软雅黑" panose="020B0503020204020204" charset="-122"/>
                <a:cs typeface="微软雅黑" panose="020B0503020204020204" charset="-122"/>
              </a:rPr>
              <a:t>下降14.8%</a:t>
            </a:r>
            <a:r>
              <a:rPr sz="2000">
                <a:solidFill>
                  <a:schemeClr val="tx1"/>
                </a:solidFill>
                <a:latin typeface="微软雅黑" panose="020B0503020204020204" charset="-122"/>
                <a:ea typeface="微软雅黑" panose="020B0503020204020204" charset="-122"/>
                <a:cs typeface="微软雅黑" panose="020B0503020204020204" charset="-122"/>
              </a:rPr>
              <a:t>，共为</a:t>
            </a:r>
            <a:r>
              <a:rPr sz="2000">
                <a:solidFill>
                  <a:srgbClr val="FF3F2B"/>
                </a:solidFill>
                <a:latin typeface="微软雅黑" panose="020B0503020204020204" charset="-122"/>
                <a:ea typeface="微软雅黑" panose="020B0503020204020204" charset="-122"/>
                <a:cs typeface="微软雅黑" panose="020B0503020204020204" charset="-122"/>
              </a:rPr>
              <a:t>372.2万名</a:t>
            </a:r>
            <a:r>
              <a:rPr sz="2000">
                <a:solidFill>
                  <a:schemeClr val="tx1"/>
                </a:solidFill>
                <a:latin typeface="微软雅黑" panose="020B0503020204020204" charset="-122"/>
                <a:ea typeface="微软雅黑" panose="020B0503020204020204" charset="-122"/>
                <a:cs typeface="微软雅黑" panose="020B0503020204020204" charset="-122"/>
              </a:rPr>
              <a:t>劳动者（主要就是农民工），追发工资等待遇</a:t>
            </a:r>
            <a:r>
              <a:rPr sz="2000">
                <a:solidFill>
                  <a:srgbClr val="FF3F2B"/>
                </a:solidFill>
                <a:latin typeface="微软雅黑" panose="020B0503020204020204" charset="-122"/>
                <a:ea typeface="微软雅黑" panose="020B0503020204020204" charset="-122"/>
                <a:cs typeface="微软雅黑" panose="020B0503020204020204" charset="-122"/>
              </a:rPr>
              <a:t>350.6亿元</a:t>
            </a:r>
            <a:r>
              <a:rPr sz="2000">
                <a:solidFill>
                  <a:schemeClr val="tx1"/>
                </a:solidFill>
                <a:latin typeface="微软雅黑" panose="020B0503020204020204" charset="-122"/>
                <a:ea typeface="微软雅黑" panose="020B0503020204020204" charset="-122"/>
                <a:cs typeface="微软雅黑" panose="020B0503020204020204" charset="-122"/>
              </a:rPr>
              <a:t>，涉及的工资数额和涉及的人数都下降了，分别同比</a:t>
            </a:r>
            <a:r>
              <a:rPr sz="2000">
                <a:solidFill>
                  <a:srgbClr val="FF3F2B"/>
                </a:solidFill>
                <a:latin typeface="微软雅黑" panose="020B0503020204020204" charset="-122"/>
                <a:ea typeface="微软雅黑" panose="020B0503020204020204" charset="-122"/>
                <a:cs typeface="微软雅黑" panose="020B0503020204020204" charset="-122"/>
              </a:rPr>
              <a:t>下降22.7%和16.7%</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p:txBody>
      </p:sp>
      <p:pic>
        <p:nvPicPr>
          <p:cNvPr id="12" name="图片 11"/>
          <p:cNvPicPr>
            <a:picLocks noChangeAspect="1"/>
          </p:cNvPicPr>
          <p:nvPr/>
        </p:nvPicPr>
        <p:blipFill>
          <a:blip r:embed="rId3"/>
          <a:srcRect b="21051"/>
          <a:stretch>
            <a:fillRect/>
          </a:stretch>
        </p:blipFill>
        <p:spPr>
          <a:xfrm>
            <a:off x="550545" y="2148840"/>
            <a:ext cx="5946775" cy="2591435"/>
          </a:xfrm>
          <a:prstGeom prst="rect">
            <a:avLst/>
          </a:prstGeom>
          <a:noFill/>
          <a:ln w="9525">
            <a:noFill/>
          </a:ln>
          <a:effectLst>
            <a:outerShdw blurRad="50800" dist="38100" dir="2700000" algn="tl" rotWithShape="0">
              <a:prstClr val="black">
                <a:alpha val="40000"/>
              </a:prstClr>
            </a:outerShdw>
          </a:effectLst>
        </p:spPr>
      </p:pic>
      <p:pic>
        <p:nvPicPr>
          <p:cNvPr id="13" name="图片 12"/>
          <p:cNvPicPr>
            <a:picLocks noChangeAspect="1"/>
          </p:cNvPicPr>
          <p:nvPr/>
        </p:nvPicPr>
        <p:blipFill>
          <a:blip r:embed="rId4"/>
          <a:stretch>
            <a:fillRect/>
          </a:stretch>
        </p:blipFill>
        <p:spPr>
          <a:xfrm>
            <a:off x="550545" y="4879975"/>
            <a:ext cx="5946140" cy="1282065"/>
          </a:xfrm>
          <a:prstGeom prst="rect">
            <a:avLst/>
          </a:prstGeom>
          <a:noFill/>
          <a:ln w="9525">
            <a:noFill/>
          </a:ln>
          <a:effectLst>
            <a:outerShdw blurRad="50800" dist="38100" dir="2700000" algn="tl" rotWithShape="0">
              <a:prstClr val="black">
                <a:alpha val="40000"/>
              </a:prstClr>
            </a:outerShdw>
          </a:effectLst>
        </p:spPr>
      </p:pic>
      <p:grpSp>
        <p:nvGrpSpPr>
          <p:cNvPr id="28" name="组合 27"/>
          <p:cNvGrpSpPr/>
          <p:nvPr/>
        </p:nvGrpSpPr>
        <p:grpSpPr>
          <a:xfrm>
            <a:off x="8442960" y="4006215"/>
            <a:ext cx="3335655" cy="2487295"/>
            <a:chOff x="6902" y="1768"/>
            <a:chExt cx="6529" cy="4556"/>
          </a:xfrm>
          <a:effectLst>
            <a:outerShdw blurRad="50800" dist="38100" dir="2700000" algn="tl" rotWithShape="0">
              <a:prstClr val="black">
                <a:alpha val="40000"/>
              </a:prstClr>
            </a:outerShdw>
          </a:effectLst>
        </p:grpSpPr>
        <p:sp>
          <p:nvSpPr>
            <p:cNvPr id="29" name="爆炸形 2 28"/>
            <p:cNvSpPr/>
            <p:nvPr>
              <p:custDataLst>
                <p:tags r:id="rId5"/>
              </p:custDataLst>
            </p:nvPr>
          </p:nvSpPr>
          <p:spPr>
            <a:xfrm rot="1620000">
              <a:off x="6902" y="1768"/>
              <a:ext cx="6529" cy="4556"/>
            </a:xfrm>
            <a:prstGeom prst="irregularSeal2">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4" name="文本框 33"/>
            <p:cNvSpPr txBox="1"/>
            <p:nvPr>
              <p:custDataLst>
                <p:tags r:id="rId6"/>
              </p:custDataLst>
            </p:nvPr>
          </p:nvSpPr>
          <p:spPr>
            <a:xfrm>
              <a:off x="7635" y="3392"/>
              <a:ext cx="4634" cy="1182"/>
            </a:xfrm>
            <a:prstGeom prst="rect">
              <a:avLst/>
            </a:prstGeom>
            <a:noFill/>
          </p:spPr>
          <p:txBody>
            <a:bodyPr wrap="square" rtlCol="0">
              <a:spAutoFit/>
            </a:bodyPr>
            <a:p>
              <a:pPr algn="ctr"/>
              <a:r>
                <a:rPr lang="zh-CN" altLang="en-US" sz="3600" b="1">
                  <a:solidFill>
                    <a:schemeClr val="dk1"/>
                  </a:solidFill>
                  <a:latin typeface="微软雅黑" panose="020B0503020204020204" charset="-122"/>
                  <a:ea typeface="微软雅黑" panose="020B0503020204020204" charset="-122"/>
                </a:rPr>
                <a:t>颇有成效</a:t>
              </a:r>
              <a:endParaRPr lang="zh-CN" altLang="en-US" sz="3600" b="1">
                <a:solidFill>
                  <a:schemeClr val="dk1"/>
                </a:solidFill>
                <a:latin typeface="微软雅黑" panose="020B0503020204020204" charset="-122"/>
                <a:ea typeface="微软雅黑" panose="020B0503020204020204" charset="-122"/>
              </a:endParaRPr>
            </a:p>
          </p:txBody>
        </p:sp>
      </p:grpSp>
      <p:sp>
        <p:nvSpPr>
          <p:cNvPr id="10" name="文本框 9"/>
          <p:cNvSpPr txBox="1"/>
          <p:nvPr/>
        </p:nvSpPr>
        <p:spPr>
          <a:xfrm>
            <a:off x="40640" y="33020"/>
            <a:ext cx="4521200" cy="521970"/>
          </a:xfrm>
          <a:prstGeom prst="rect">
            <a:avLst/>
          </a:prstGeom>
          <a:noFill/>
        </p:spPr>
        <p:txBody>
          <a:bodyPr wrap="none" rtlCol="0">
            <a:spAutoFit/>
          </a:bodyPr>
          <a:p>
            <a:pPr algn="l"/>
            <a:r>
              <a:rPr lang="en-US" altLang="zh-CN" sz="2800" b="1">
                <a:solidFill>
                  <a:srgbClr val="FF3F2B"/>
                </a:solidFill>
                <a:latin typeface="微软雅黑" panose="020B0503020204020204" charset="-122"/>
                <a:ea typeface="微软雅黑" panose="020B0503020204020204" charset="-122"/>
                <a:cs typeface="微软雅黑" panose="020B0503020204020204" charset="-122"/>
                <a:sym typeface="+mn-ea"/>
              </a:rPr>
              <a:t>1. </a:t>
            </a:r>
            <a:r>
              <a:rPr lang="zh-CN" altLang="en-US" sz="2800" b="1">
                <a:solidFill>
                  <a:srgbClr val="FF3F2B"/>
                </a:solidFill>
                <a:latin typeface="微软雅黑" panose="020B0503020204020204" charset="-122"/>
                <a:ea typeface="微软雅黑" panose="020B0503020204020204" charset="-122"/>
                <a:cs typeface="微软雅黑" panose="020B0503020204020204" charset="-122"/>
                <a:sym typeface="+mn-ea"/>
              </a:rPr>
              <a:t>治理拖欠农民工工资问题</a:t>
            </a:r>
            <a:endParaRPr lang="zh-CN" altLang="en-US" sz="2800" b="1">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http://photo-static-api.fotomore.com/creative/vcg/400/version23/VCG41538335810.jpg" descr="&amp;pky190_sjzg_VCG41538335810&amp;2&amp;src_toppic_inpsrchzd1&amp;"/>
          <p:cNvPicPr>
            <a:picLocks noChangeAspect="1"/>
          </p:cNvPicPr>
          <p:nvPr/>
        </p:nvPicPr>
        <p:blipFill>
          <a:blip r:embed="rId1"/>
          <a:stretch>
            <a:fillRect/>
          </a:stretch>
        </p:blipFill>
        <p:spPr>
          <a:xfrm>
            <a:off x="3484880" y="1711325"/>
            <a:ext cx="8765540" cy="5480685"/>
          </a:xfrm>
          <a:prstGeom prst="rect">
            <a:avLst/>
          </a:prstGeom>
        </p:spPr>
      </p:pic>
      <p:sp>
        <p:nvSpPr>
          <p:cNvPr id="4" name="文本框 3"/>
          <p:cNvSpPr txBox="1"/>
          <p:nvPr/>
        </p:nvSpPr>
        <p:spPr>
          <a:xfrm>
            <a:off x="427355" y="2914650"/>
            <a:ext cx="5131435" cy="737235"/>
          </a:xfrm>
          <a:prstGeom prst="rect">
            <a:avLst/>
          </a:prstGeom>
          <a:noFill/>
          <a:ln w="9525">
            <a:noFill/>
          </a:ln>
        </p:spPr>
        <p:txBody>
          <a:bodyPr wrap="square">
            <a:spAutoFit/>
          </a:bodyPr>
          <a:p>
            <a:pPr algn="r">
              <a:lnSpc>
                <a:spcPct val="150000"/>
              </a:lnSpc>
              <a:buClrTx/>
              <a:buSzTx/>
              <a:buFontTx/>
            </a:pPr>
            <a:r>
              <a:rPr lang="zh-CN" altLang="en-US" sz="2800" b="0">
                <a:solidFill>
                  <a:schemeClr val="tx1"/>
                </a:solidFill>
                <a:latin typeface="微软雅黑" panose="020B0503020204020204" charset="-122"/>
                <a:ea typeface="微软雅黑" panose="020B0503020204020204" charset="-122"/>
              </a:rPr>
              <a:t>——[明]钱福《明日歌》</a:t>
            </a:r>
            <a:endParaRPr lang="zh-CN" altLang="en-US" sz="2800" b="0">
              <a:solidFill>
                <a:schemeClr val="tx1"/>
              </a:solidFill>
              <a:latin typeface="微软雅黑" panose="020B0503020204020204" charset="-122"/>
              <a:ea typeface="微软雅黑" panose="020B0503020204020204" charset="-122"/>
            </a:endParaRPr>
          </a:p>
        </p:txBody>
      </p:sp>
      <p:sp>
        <p:nvSpPr>
          <p:cNvPr id="5" name="文本框 4"/>
          <p:cNvSpPr txBox="1"/>
          <p:nvPr/>
        </p:nvSpPr>
        <p:spPr>
          <a:xfrm>
            <a:off x="487680" y="1139190"/>
            <a:ext cx="5396230" cy="1568450"/>
          </a:xfrm>
          <a:prstGeom prst="rect">
            <a:avLst/>
          </a:prstGeom>
          <a:noFill/>
        </p:spPr>
        <p:txBody>
          <a:bodyPr wrap="square" rtlCol="0" anchor="t">
            <a:spAutoFit/>
          </a:bodyPr>
          <a:p>
            <a:pPr algn="r" fontAlgn="auto">
              <a:lnSpc>
                <a:spcPct val="150000"/>
              </a:lnSpc>
            </a:pPr>
            <a:r>
              <a:rPr lang="zh-CN" altLang="en-US" sz="3200" b="1">
                <a:solidFill>
                  <a:schemeClr val="tx1"/>
                </a:solidFill>
                <a:latin typeface="微软雅黑" panose="020B0503020204020204" charset="-122"/>
                <a:ea typeface="微软雅黑" panose="020B0503020204020204" charset="-122"/>
              </a:rPr>
              <a:t>明日复明日，明日何其多。</a:t>
            </a:r>
            <a:endParaRPr lang="zh-CN" altLang="en-US" sz="3200" b="1">
              <a:solidFill>
                <a:schemeClr val="tx1"/>
              </a:solidFill>
              <a:latin typeface="微软雅黑" panose="020B0503020204020204" charset="-122"/>
              <a:ea typeface="微软雅黑" panose="020B0503020204020204" charset="-122"/>
            </a:endParaRPr>
          </a:p>
          <a:p>
            <a:pPr algn="r" fontAlgn="auto">
              <a:lnSpc>
                <a:spcPct val="150000"/>
              </a:lnSpc>
            </a:pPr>
            <a:r>
              <a:rPr lang="zh-CN" altLang="en-US" sz="3200" b="1">
                <a:solidFill>
                  <a:schemeClr val="tx1"/>
                </a:solidFill>
                <a:latin typeface="微软雅黑" panose="020B0503020204020204" charset="-122"/>
                <a:ea typeface="微软雅黑" panose="020B0503020204020204" charset="-122"/>
              </a:rPr>
              <a:t>我生待明日，万事成蹉跎。</a:t>
            </a:r>
            <a:endParaRPr lang="zh-CN" altLang="en-US" sz="3200" b="1">
              <a:solidFill>
                <a:schemeClr val="tx1"/>
              </a:solidFill>
              <a:latin typeface="微软雅黑" panose="020B0503020204020204" charset="-122"/>
              <a:ea typeface="微软雅黑" panose="020B0503020204020204" charset="-122"/>
            </a:endParaRPr>
          </a:p>
        </p:txBody>
      </p:sp>
      <p:sp>
        <p:nvSpPr>
          <p:cNvPr id="6" name="任意多边形: 形状 3"/>
          <p:cNvSpPr/>
          <p:nvPr/>
        </p:nvSpPr>
        <p:spPr>
          <a:xfrm>
            <a:off x="-8255" y="-8255"/>
            <a:ext cx="2016125" cy="1147445"/>
          </a:xfrm>
          <a:custGeom>
            <a:avLst/>
            <a:gdLst>
              <a:gd name="connsiteX0" fmla="*/ 0 w 4221877"/>
              <a:gd name="connsiteY0" fmla="*/ 0 h 3952019"/>
              <a:gd name="connsiteX1" fmla="*/ 4221877 w 4221877"/>
              <a:gd name="connsiteY1" fmla="*/ 0 h 3952019"/>
              <a:gd name="connsiteX2" fmla="*/ 4163765 w 4221877"/>
              <a:gd name="connsiteY2" fmla="*/ 203448 h 3952019"/>
              <a:gd name="connsiteX3" fmla="*/ 3448050 w 4221877"/>
              <a:gd name="connsiteY3" fmla="*/ 1619250 h 3952019"/>
              <a:gd name="connsiteX4" fmla="*/ 1866900 w 4221877"/>
              <a:gd name="connsiteY4" fmla="*/ 2362200 h 3952019"/>
              <a:gd name="connsiteX5" fmla="*/ 628650 w 4221877"/>
              <a:gd name="connsiteY5" fmla="*/ 3162300 h 3952019"/>
              <a:gd name="connsiteX6" fmla="*/ 51534 w 4221877"/>
              <a:gd name="connsiteY6" fmla="*/ 3881314 h 3952019"/>
              <a:gd name="connsiteX7" fmla="*/ 0 w 4221877"/>
              <a:gd name="connsiteY7" fmla="*/ 3952019 h 39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877" h="3952019">
                <a:moveTo>
                  <a:pt x="0" y="0"/>
                </a:moveTo>
                <a:lnTo>
                  <a:pt x="4221877" y="0"/>
                </a:lnTo>
                <a:lnTo>
                  <a:pt x="4163765" y="203448"/>
                </a:lnTo>
                <a:cubicBezTo>
                  <a:pt x="4006453" y="710208"/>
                  <a:pt x="3750469" y="1290638"/>
                  <a:pt x="3448050" y="1619250"/>
                </a:cubicBezTo>
                <a:cubicBezTo>
                  <a:pt x="3044825" y="2057400"/>
                  <a:pt x="2451100" y="2085975"/>
                  <a:pt x="1866900" y="2362200"/>
                </a:cubicBezTo>
                <a:cubicBezTo>
                  <a:pt x="1282700" y="2638425"/>
                  <a:pt x="1168400" y="2593975"/>
                  <a:pt x="628650" y="3162300"/>
                </a:cubicBezTo>
                <a:cubicBezTo>
                  <a:pt x="459978" y="3339902"/>
                  <a:pt x="262471" y="3594398"/>
                  <a:pt x="51534" y="3881314"/>
                </a:cubicBezTo>
                <a:lnTo>
                  <a:pt x="0" y="3952019"/>
                </a:lnTo>
                <a:close/>
              </a:path>
            </a:pathLst>
          </a:custGeom>
          <a:gradFill flip="none" rotWithShape="1">
            <a:gsLst>
              <a:gs pos="0">
                <a:srgbClr val="FE9B33"/>
              </a:gs>
              <a:gs pos="100000">
                <a:srgbClr val="FFC000"/>
              </a:gs>
            </a:gsLst>
            <a:lin ang="5400000" scaled="1"/>
            <a:tileRect/>
          </a:gradFill>
          <a:ln>
            <a:noFill/>
          </a:ln>
          <a:effectLst>
            <a:outerShdw blurRad="254000" dist="101600" dir="5400000" algn="t" rotWithShape="0">
              <a:srgbClr val="FE9B3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prstClr val="white"/>
              </a:solidFill>
              <a:latin typeface="苹方 常规" panose="020B0300000000000000" pitchFamily="34" charset="-122"/>
              <a:ea typeface="苹方 常规" panose="020B0300000000000000" pitchFamily="34" charset="-122"/>
            </a:endParaRPr>
          </a:p>
        </p:txBody>
      </p:sp>
      <p:pic>
        <p:nvPicPr>
          <p:cNvPr id="14" name="图片 13" descr="组 1452"/>
          <p:cNvPicPr>
            <a:picLocks noChangeAspect="1"/>
          </p:cNvPicPr>
          <p:nvPr/>
        </p:nvPicPr>
        <p:blipFill>
          <a:blip r:embed="rId2"/>
          <a:stretch>
            <a:fillRect/>
          </a:stretch>
        </p:blipFill>
        <p:spPr>
          <a:xfrm>
            <a:off x="124460" y="142240"/>
            <a:ext cx="1221105" cy="364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 name="表格 7"/>
          <p:cNvGraphicFramePr/>
          <p:nvPr>
            <p:custDataLst>
              <p:tags r:id="rId1"/>
            </p:custDataLst>
          </p:nvPr>
        </p:nvGraphicFramePr>
        <p:xfrm>
          <a:off x="527685" y="1042035"/>
          <a:ext cx="11260455" cy="5001895"/>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1466850"/>
                <a:gridCol w="3036570"/>
                <a:gridCol w="2710180"/>
                <a:gridCol w="4046855"/>
              </a:tblGrid>
              <a:tr h="419100">
                <a:tc>
                  <a:txBody>
                    <a:bodyPr/>
                    <a:p>
                      <a:pPr algn="ctr">
                        <a:buNone/>
                      </a:pPr>
                      <a:r>
                        <a:rPr lang="zh-CN" altLang="en-US" sz="1600">
                          <a:latin typeface="微软雅黑" panose="020B0503020204020204" charset="-122"/>
                          <a:ea typeface="微软雅黑" panose="020B0503020204020204" charset="-122"/>
                        </a:rPr>
                        <a:t>时间</a:t>
                      </a:r>
                      <a:endParaRPr lang="zh-CN" altLang="en-US" sz="1600">
                        <a:latin typeface="微软雅黑" panose="020B0503020204020204" charset="-122"/>
                        <a:ea typeface="微软雅黑" panose="020B0503020204020204" charset="-122"/>
                      </a:endParaRPr>
                    </a:p>
                  </a:txBody>
                  <a:tcPr anchor="ctr" anchorCtr="0"/>
                </a:tc>
                <a:tc>
                  <a:txBody>
                    <a:bodyPr/>
                    <a:p>
                      <a:pPr algn="ctr">
                        <a:buNone/>
                      </a:pPr>
                      <a:r>
                        <a:rPr lang="zh-CN" altLang="en-US" sz="1600">
                          <a:latin typeface="微软雅黑" panose="020B0503020204020204" charset="-122"/>
                          <a:ea typeface="微软雅黑" panose="020B0503020204020204" charset="-122"/>
                        </a:rPr>
                        <a:t>文件名称</a:t>
                      </a:r>
                      <a:endParaRPr lang="zh-CN" altLang="en-US" sz="1600">
                        <a:latin typeface="微软雅黑" panose="020B0503020204020204" charset="-122"/>
                        <a:ea typeface="微软雅黑" panose="020B0503020204020204" charset="-122"/>
                      </a:endParaRPr>
                    </a:p>
                  </a:txBody>
                  <a:tcPr anchor="ctr" anchorCtr="0"/>
                </a:tc>
                <a:tc>
                  <a:txBody>
                    <a:bodyPr/>
                    <a:p>
                      <a:pPr algn="ctr">
                        <a:buNone/>
                      </a:pPr>
                      <a:r>
                        <a:rPr lang="zh-CN" altLang="en-US" sz="1600">
                          <a:latin typeface="微软雅黑" panose="020B0503020204020204" charset="-122"/>
                          <a:ea typeface="微软雅黑" panose="020B0503020204020204" charset="-122"/>
                        </a:rPr>
                        <a:t>发文机构</a:t>
                      </a:r>
                      <a:endParaRPr lang="zh-CN" altLang="en-US" sz="1600">
                        <a:latin typeface="微软雅黑" panose="020B0503020204020204" charset="-122"/>
                        <a:ea typeface="微软雅黑" panose="020B0503020204020204" charset="-122"/>
                      </a:endParaRPr>
                    </a:p>
                  </a:txBody>
                  <a:tcPr anchor="ctr" anchorCtr="0"/>
                </a:tc>
                <a:tc>
                  <a:txBody>
                    <a:bodyPr/>
                    <a:p>
                      <a:pPr algn="ctr">
                        <a:buNone/>
                      </a:pPr>
                      <a:r>
                        <a:rPr lang="zh-CN" altLang="en-US" sz="1600">
                          <a:latin typeface="微软雅黑" panose="020B0503020204020204" charset="-122"/>
                          <a:ea typeface="微软雅黑" panose="020B0503020204020204" charset="-122"/>
                        </a:rPr>
                        <a:t>文件要点</a:t>
                      </a:r>
                      <a:endParaRPr lang="zh-CN" altLang="en-US" sz="1600">
                        <a:latin typeface="微软雅黑" panose="020B0503020204020204" charset="-122"/>
                        <a:ea typeface="微软雅黑" panose="020B0503020204020204" charset="-122"/>
                      </a:endParaRPr>
                    </a:p>
                  </a:txBody>
                  <a:tcPr anchor="ctr" anchorCtr="0"/>
                </a:tc>
              </a:tr>
              <a:tr h="713105">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2016年1月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《关于全面治理拖欠农民工工资问题的意见》</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国务院办公厅</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提出严格规范劳动用工管理和推行银行代发工资制度。</a:t>
                      </a:r>
                      <a:endParaRPr lang="zh-CN" altLang="en-US" sz="1600">
                        <a:latin typeface="微软雅黑" panose="020B0503020204020204" charset="-122"/>
                        <a:ea typeface="微软雅黑" panose="020B0503020204020204" charset="-122"/>
                      </a:endParaRPr>
                    </a:p>
                  </a:txBody>
                  <a:tcPr anchor="ctr" anchorCtr="0"/>
                </a:tc>
              </a:tr>
              <a:tr h="701040">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2017年2月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《国务院办公厅关于促进建筑业持续健康发展的意见》</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国务院办公厅</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要求全面落实劳动合同制度，加大监察力度。</a:t>
                      </a:r>
                      <a:endParaRPr lang="zh-CN" altLang="en-US" sz="1600">
                        <a:latin typeface="微软雅黑" panose="020B0503020204020204" charset="-122"/>
                        <a:ea typeface="微软雅黑" panose="020B0503020204020204" charset="-122"/>
                      </a:endParaRPr>
                    </a:p>
                  </a:txBody>
                  <a:tcPr anchor="ctr" anchorCtr="0"/>
                </a:tc>
              </a:tr>
              <a:tr h="1007110">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2017年7月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《治欠保支三年行动计划（2017-2019）》</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人力资源社会保障部办公厅</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明确规定全面推行劳动用工实名制管理，建立劳动计酬手册，健全用工和工资支付记录，明确用人单位对农民工的工资支付责任。</a:t>
                      </a:r>
                      <a:endParaRPr lang="zh-CN" altLang="en-US" sz="1600">
                        <a:latin typeface="微软雅黑" panose="020B0503020204020204" charset="-122"/>
                        <a:ea typeface="微软雅黑" panose="020B0503020204020204" charset="-122"/>
                      </a:endParaRPr>
                    </a:p>
                  </a:txBody>
                  <a:tcPr anchor="ctr" anchorCtr="0"/>
                </a:tc>
              </a:tr>
              <a:tr h="1326515">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2018年5月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《建筑工人实名制管理办法（征求意见稿）》及《全国建筑工人管理服务信息平台数据标准（征求意见稿）》</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住建部建筑市场监管司</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实际上是对承包企业和建筑用工企业提出了要求：建筑企业负责本企业和所承建项目的建筑工人实名制管理的具体实施，并接受各级住房城乡建设主管部门的监督检查。</a:t>
                      </a:r>
                      <a:endParaRPr lang="zh-CN" altLang="en-US" sz="1600">
                        <a:latin typeface="微软雅黑" panose="020B0503020204020204" charset="-122"/>
                        <a:ea typeface="微软雅黑" panose="020B0503020204020204" charset="-122"/>
                      </a:endParaRPr>
                    </a:p>
                  </a:txBody>
                  <a:tcPr anchor="ctr" anchorCtr="0"/>
                </a:tc>
              </a:tr>
              <a:tr h="835025">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2018年10月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《关于启用全国建筑工人管理服务信息平台的通知》</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住房城乡建设部办公厅</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要求于2019年6月30日前实现与全国平台互联共享。</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r>
            </a:tbl>
          </a:graphicData>
        </a:graphic>
      </p:graphicFrame>
      <p:sp>
        <p:nvSpPr>
          <p:cNvPr id="10" name="文本框 9"/>
          <p:cNvSpPr txBox="1"/>
          <p:nvPr/>
        </p:nvSpPr>
        <p:spPr>
          <a:xfrm>
            <a:off x="40640" y="33020"/>
            <a:ext cx="48863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2. </a:t>
            </a:r>
            <a:r>
              <a:rPr sz="2800" b="1">
                <a:solidFill>
                  <a:srgbClr val="FF3F2B"/>
                </a:solidFill>
                <a:latin typeface="微软雅黑" panose="020B0503020204020204" charset="-122"/>
                <a:ea typeface="微软雅黑" panose="020B0503020204020204" charset="-122"/>
                <a:cs typeface="微软雅黑" panose="020B0503020204020204" charset="-122"/>
              </a:rPr>
              <a:t>全面推行农民工劳务实名制</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a:picLocks noChangeAspect="1"/>
          </p:cNvPicPr>
          <p:nvPr/>
        </p:nvPicPr>
        <p:blipFill>
          <a:blip r:embed="rId1"/>
          <a:srcRect b="21051"/>
          <a:stretch>
            <a:fillRect/>
          </a:stretch>
        </p:blipFill>
        <p:spPr>
          <a:xfrm>
            <a:off x="489585" y="948055"/>
            <a:ext cx="6032500" cy="2593340"/>
          </a:xfrm>
          <a:prstGeom prst="rect">
            <a:avLst/>
          </a:prstGeom>
          <a:noFill/>
          <a:ln w="9525">
            <a:noFill/>
          </a:ln>
          <a:effectLst>
            <a:outerShdw blurRad="50800" dist="38100" dir="2700000" algn="tl" rotWithShape="0">
              <a:prstClr val="black">
                <a:alpha val="40000"/>
              </a:prstClr>
            </a:outerShdw>
          </a:effectLst>
        </p:spPr>
      </p:pic>
      <p:pic>
        <p:nvPicPr>
          <p:cNvPr id="9" name="图片 8"/>
          <p:cNvPicPr>
            <a:picLocks noChangeAspect="1"/>
          </p:cNvPicPr>
          <p:nvPr/>
        </p:nvPicPr>
        <p:blipFill>
          <a:blip r:embed="rId2"/>
          <a:stretch>
            <a:fillRect/>
          </a:stretch>
        </p:blipFill>
        <p:spPr>
          <a:xfrm>
            <a:off x="489585" y="1612265"/>
            <a:ext cx="6031865" cy="1550670"/>
          </a:xfrm>
          <a:prstGeom prst="rect">
            <a:avLst/>
          </a:prstGeom>
          <a:noFill/>
          <a:ln w="9525">
            <a:noFill/>
          </a:ln>
          <a:effectLst>
            <a:outerShdw blurRad="50800" dist="38100" dir="2700000" algn="tl" rotWithShape="0">
              <a:prstClr val="black">
                <a:alpha val="40000"/>
              </a:prstClr>
            </a:outerShdw>
          </a:effectLst>
        </p:spPr>
      </p:pic>
      <p:pic>
        <p:nvPicPr>
          <p:cNvPr id="14" name="图片 13"/>
          <p:cNvPicPr>
            <a:picLocks noChangeAspect="1"/>
          </p:cNvPicPr>
          <p:nvPr/>
        </p:nvPicPr>
        <p:blipFill>
          <a:blip r:embed="rId3"/>
          <a:stretch>
            <a:fillRect/>
          </a:stretch>
        </p:blipFill>
        <p:spPr>
          <a:xfrm>
            <a:off x="489585" y="2232025"/>
            <a:ext cx="6032500" cy="2973705"/>
          </a:xfrm>
          <a:prstGeom prst="rect">
            <a:avLst/>
          </a:prstGeom>
          <a:noFill/>
          <a:ln w="9525">
            <a:noFill/>
          </a:ln>
          <a:effectLst>
            <a:outerShdw blurRad="50800" dist="38100" dir="2700000" algn="tl" rotWithShape="0">
              <a:prstClr val="black">
                <a:alpha val="40000"/>
              </a:prstClr>
            </a:outerShdw>
          </a:effectLst>
        </p:spPr>
      </p:pic>
      <p:pic>
        <p:nvPicPr>
          <p:cNvPr id="16" name="图片 15"/>
          <p:cNvPicPr>
            <a:picLocks noChangeAspect="1"/>
          </p:cNvPicPr>
          <p:nvPr>
            <p:custDataLst>
              <p:tags r:id="rId4"/>
            </p:custDataLst>
          </p:nvPr>
        </p:nvPicPr>
        <p:blipFill>
          <a:blip r:embed="rId5"/>
          <a:stretch>
            <a:fillRect/>
          </a:stretch>
        </p:blipFill>
        <p:spPr>
          <a:xfrm>
            <a:off x="453390" y="2810510"/>
            <a:ext cx="6068060" cy="3374390"/>
          </a:xfrm>
          <a:prstGeom prst="rect">
            <a:avLst/>
          </a:prstGeom>
          <a:noFill/>
          <a:ln w="9525">
            <a:noFill/>
          </a:ln>
          <a:effectLst>
            <a:outerShdw blurRad="50800" dist="38100" dir="2700000" algn="tl" rotWithShape="0">
              <a:prstClr val="black">
                <a:alpha val="40000"/>
              </a:prstClr>
            </a:outerShdw>
          </a:effectLst>
        </p:spPr>
      </p:pic>
      <p:pic>
        <p:nvPicPr>
          <p:cNvPr id="17" name="图片 16"/>
          <p:cNvPicPr>
            <a:picLocks noChangeAspect="1"/>
          </p:cNvPicPr>
          <p:nvPr/>
        </p:nvPicPr>
        <p:blipFill>
          <a:blip r:embed="rId6"/>
          <a:stretch>
            <a:fillRect/>
          </a:stretch>
        </p:blipFill>
        <p:spPr>
          <a:xfrm>
            <a:off x="453390" y="4131310"/>
            <a:ext cx="6076315" cy="2062480"/>
          </a:xfrm>
          <a:prstGeom prst="rect">
            <a:avLst/>
          </a:prstGeom>
          <a:noFill/>
          <a:ln w="9525">
            <a:noFill/>
          </a:ln>
          <a:effectLst>
            <a:outerShdw blurRad="50800" dist="38100" dir="2700000" algn="tl" rotWithShape="0">
              <a:prstClr val="black">
                <a:alpha val="40000"/>
              </a:prstClr>
            </a:outerShdw>
          </a:effectLst>
        </p:spPr>
      </p:pic>
      <p:pic>
        <p:nvPicPr>
          <p:cNvPr id="18" name="图片 17"/>
          <p:cNvPicPr>
            <a:picLocks noChangeAspect="1"/>
          </p:cNvPicPr>
          <p:nvPr/>
        </p:nvPicPr>
        <p:blipFill>
          <a:blip r:embed="rId7"/>
          <a:stretch>
            <a:fillRect/>
          </a:stretch>
        </p:blipFill>
        <p:spPr>
          <a:xfrm>
            <a:off x="6875145" y="948055"/>
            <a:ext cx="4966970" cy="2411095"/>
          </a:xfrm>
          <a:prstGeom prst="rect">
            <a:avLst/>
          </a:prstGeom>
          <a:noFill/>
          <a:ln w="9525">
            <a:noFill/>
          </a:ln>
          <a:effectLst>
            <a:outerShdw blurRad="50800" dist="38100" dir="2700000" algn="tl" rotWithShape="0">
              <a:prstClr val="black">
                <a:alpha val="40000"/>
              </a:prstClr>
            </a:outerShdw>
          </a:effectLst>
        </p:spPr>
      </p:pic>
      <p:pic>
        <p:nvPicPr>
          <p:cNvPr id="19" name="图片 18"/>
          <p:cNvPicPr>
            <a:picLocks noChangeAspect="1"/>
          </p:cNvPicPr>
          <p:nvPr/>
        </p:nvPicPr>
        <p:blipFill>
          <a:blip r:embed="rId8"/>
          <a:stretch>
            <a:fillRect/>
          </a:stretch>
        </p:blipFill>
        <p:spPr>
          <a:xfrm>
            <a:off x="6901180" y="1459230"/>
            <a:ext cx="4940935" cy="2506980"/>
          </a:xfrm>
          <a:prstGeom prst="rect">
            <a:avLst/>
          </a:prstGeom>
          <a:noFill/>
          <a:ln w="9525">
            <a:noFill/>
          </a:ln>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9"/>
          <a:stretch>
            <a:fillRect/>
          </a:stretch>
        </p:blipFill>
        <p:spPr>
          <a:xfrm>
            <a:off x="6901815" y="2155825"/>
            <a:ext cx="4940300" cy="2258695"/>
          </a:xfrm>
          <a:prstGeom prst="rect">
            <a:avLst/>
          </a:prstGeom>
          <a:noFill/>
          <a:ln w="9525">
            <a:noFill/>
          </a:ln>
          <a:effectLst>
            <a:outerShdw blurRad="50800" dist="38100" dir="2700000" algn="tl" rotWithShape="0">
              <a:prstClr val="black">
                <a:alpha val="40000"/>
              </a:prstClr>
            </a:outerShdw>
          </a:effectLst>
        </p:spPr>
      </p:pic>
      <p:pic>
        <p:nvPicPr>
          <p:cNvPr id="21" name="图片 20"/>
          <p:cNvPicPr>
            <a:picLocks noChangeAspect="1"/>
          </p:cNvPicPr>
          <p:nvPr/>
        </p:nvPicPr>
        <p:blipFill>
          <a:blip r:embed="rId10"/>
          <a:stretch>
            <a:fillRect/>
          </a:stretch>
        </p:blipFill>
        <p:spPr>
          <a:xfrm>
            <a:off x="6889750" y="2832100"/>
            <a:ext cx="4939665" cy="1713230"/>
          </a:xfrm>
          <a:prstGeom prst="rect">
            <a:avLst/>
          </a:prstGeom>
          <a:noFill/>
          <a:ln w="9525">
            <a:noFill/>
          </a:ln>
          <a:effectLst>
            <a:outerShdw blurRad="50800" dist="38100" dir="2700000" algn="tl" rotWithShape="0">
              <a:prstClr val="black">
                <a:alpha val="40000"/>
              </a:prstClr>
            </a:outerShdw>
          </a:effectLst>
        </p:spPr>
      </p:pic>
      <p:pic>
        <p:nvPicPr>
          <p:cNvPr id="22" name="图片 21"/>
          <p:cNvPicPr>
            <a:picLocks noChangeAspect="1"/>
          </p:cNvPicPr>
          <p:nvPr/>
        </p:nvPicPr>
        <p:blipFill>
          <a:blip r:embed="rId11"/>
          <a:stretch>
            <a:fillRect/>
          </a:stretch>
        </p:blipFill>
        <p:spPr>
          <a:xfrm>
            <a:off x="6901180" y="3359150"/>
            <a:ext cx="4940935" cy="2108835"/>
          </a:xfrm>
          <a:prstGeom prst="rect">
            <a:avLst/>
          </a:prstGeom>
          <a:noFill/>
          <a:ln w="9525">
            <a:noFill/>
          </a:ln>
          <a:effectLst>
            <a:outerShdw blurRad="50800" dist="38100" dir="2700000" algn="tl" rotWithShape="0">
              <a:prstClr val="black">
                <a:alpha val="40000"/>
              </a:prstClr>
            </a:outerShdw>
          </a:effectLst>
        </p:spPr>
      </p:pic>
      <p:pic>
        <p:nvPicPr>
          <p:cNvPr id="23" name="图片 22"/>
          <p:cNvPicPr>
            <a:picLocks noChangeAspect="1"/>
          </p:cNvPicPr>
          <p:nvPr/>
        </p:nvPicPr>
        <p:blipFill>
          <a:blip r:embed="rId12"/>
          <a:stretch>
            <a:fillRect/>
          </a:stretch>
        </p:blipFill>
        <p:spPr>
          <a:xfrm>
            <a:off x="6890385" y="3877310"/>
            <a:ext cx="4939030" cy="2317115"/>
          </a:xfrm>
          <a:prstGeom prst="rect">
            <a:avLst/>
          </a:prstGeom>
          <a:noFill/>
          <a:ln w="9525">
            <a:noFill/>
          </a:ln>
          <a:effectLst>
            <a:outerShdw blurRad="50800" dist="38100" dir="2700000" algn="tl" rotWithShape="0">
              <a:prstClr val="black">
                <a:alpha val="40000"/>
              </a:prstClr>
            </a:outerShdw>
          </a:effectLst>
        </p:spPr>
      </p:pic>
      <p:pic>
        <p:nvPicPr>
          <p:cNvPr id="24" name="图片 23"/>
          <p:cNvPicPr>
            <a:picLocks noChangeAspect="1"/>
          </p:cNvPicPr>
          <p:nvPr/>
        </p:nvPicPr>
        <p:blipFill>
          <a:blip r:embed="rId13"/>
          <a:stretch>
            <a:fillRect/>
          </a:stretch>
        </p:blipFill>
        <p:spPr>
          <a:xfrm>
            <a:off x="6913245" y="4443730"/>
            <a:ext cx="4928870" cy="1750695"/>
          </a:xfrm>
          <a:prstGeom prst="rect">
            <a:avLst/>
          </a:prstGeom>
          <a:noFill/>
          <a:ln w="9525">
            <a:noFill/>
          </a:ln>
          <a:effectLst>
            <a:outerShdw blurRad="50800" dist="38100" dir="2700000" algn="tl" rotWithShape="0">
              <a:prstClr val="black">
                <a:alpha val="40000"/>
              </a:prstClr>
            </a:outerShdw>
          </a:effectLst>
        </p:spPr>
      </p:pic>
      <p:sp>
        <p:nvSpPr>
          <p:cNvPr id="10" name="文本框 9"/>
          <p:cNvSpPr txBox="1"/>
          <p:nvPr/>
        </p:nvSpPr>
        <p:spPr>
          <a:xfrm>
            <a:off x="40640" y="33020"/>
            <a:ext cx="48863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2. </a:t>
            </a:r>
            <a:r>
              <a:rPr sz="2800" b="1">
                <a:solidFill>
                  <a:srgbClr val="FF3F2B"/>
                </a:solidFill>
                <a:latin typeface="微软雅黑" panose="020B0503020204020204" charset="-122"/>
                <a:ea typeface="微软雅黑" panose="020B0503020204020204" charset="-122"/>
                <a:cs typeface="微软雅黑" panose="020B0503020204020204" charset="-122"/>
              </a:rPr>
              <a:t>全面推行农民工劳务实名制</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ppt_x"/>
                                          </p:val>
                                        </p:tav>
                                        <p:tav tm="100000">
                                          <p:val>
                                            <p:strVal val="#ppt_x"/>
                                          </p:val>
                                        </p:tav>
                                      </p:tavLst>
                                    </p:anim>
                                    <p:anim calcmode="lin" valueType="num">
                                      <p:cBhvr additive="base">
                                        <p:cTn id="6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0" name="表格 9"/>
          <p:cNvGraphicFramePr/>
          <p:nvPr>
            <p:custDataLst>
              <p:tags r:id="rId1"/>
            </p:custDataLst>
          </p:nvPr>
        </p:nvGraphicFramePr>
        <p:xfrm>
          <a:off x="464185" y="1108710"/>
          <a:ext cx="11374120" cy="5045710"/>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1379855"/>
                <a:gridCol w="3004185"/>
                <a:gridCol w="1988820"/>
                <a:gridCol w="5001260"/>
              </a:tblGrid>
              <a:tr h="436880">
                <a:tc>
                  <a:txBody>
                    <a:bodyPr/>
                    <a:p>
                      <a:pPr algn="ctr">
                        <a:buNone/>
                      </a:pPr>
                      <a:r>
                        <a:rPr lang="zh-CN" altLang="en-US" sz="1600">
                          <a:latin typeface="微软雅黑" panose="020B0503020204020204" charset="-122"/>
                          <a:ea typeface="微软雅黑" panose="020B0503020204020204" charset="-122"/>
                        </a:rPr>
                        <a:t>时间</a:t>
                      </a:r>
                      <a:endParaRPr lang="zh-CN" altLang="en-US" sz="1600">
                        <a:latin typeface="微软雅黑" panose="020B0503020204020204" charset="-122"/>
                        <a:ea typeface="微软雅黑" panose="020B0503020204020204" charset="-122"/>
                      </a:endParaRPr>
                    </a:p>
                  </a:txBody>
                  <a:tcPr anchor="ctr" anchorCtr="0"/>
                </a:tc>
                <a:tc>
                  <a:txBody>
                    <a:bodyPr/>
                    <a:p>
                      <a:pPr algn="ctr">
                        <a:buNone/>
                      </a:pPr>
                      <a:r>
                        <a:rPr lang="zh-CN" altLang="en-US" sz="1600">
                          <a:latin typeface="微软雅黑" panose="020B0503020204020204" charset="-122"/>
                          <a:ea typeface="微软雅黑" panose="020B0503020204020204" charset="-122"/>
                        </a:rPr>
                        <a:t>文件名称</a:t>
                      </a:r>
                      <a:endParaRPr lang="zh-CN" altLang="en-US" sz="1600">
                        <a:latin typeface="微软雅黑" panose="020B0503020204020204" charset="-122"/>
                        <a:ea typeface="微软雅黑" panose="020B0503020204020204" charset="-122"/>
                      </a:endParaRPr>
                    </a:p>
                  </a:txBody>
                  <a:tcPr anchor="ctr" anchorCtr="0"/>
                </a:tc>
                <a:tc>
                  <a:txBody>
                    <a:bodyPr/>
                    <a:p>
                      <a:pPr algn="ctr">
                        <a:buNone/>
                      </a:pPr>
                      <a:r>
                        <a:rPr lang="zh-CN" altLang="en-US" sz="1600">
                          <a:latin typeface="微软雅黑" panose="020B0503020204020204" charset="-122"/>
                          <a:ea typeface="微软雅黑" panose="020B0503020204020204" charset="-122"/>
                        </a:rPr>
                        <a:t>发文机构</a:t>
                      </a:r>
                      <a:endParaRPr lang="zh-CN" altLang="en-US" sz="1600">
                        <a:latin typeface="微软雅黑" panose="020B0503020204020204" charset="-122"/>
                        <a:ea typeface="微软雅黑" panose="020B0503020204020204" charset="-122"/>
                      </a:endParaRPr>
                    </a:p>
                  </a:txBody>
                  <a:tcPr anchor="ctr" anchorCtr="0"/>
                </a:tc>
                <a:tc>
                  <a:txBody>
                    <a:bodyPr/>
                    <a:p>
                      <a:pPr algn="ctr">
                        <a:buNone/>
                      </a:pPr>
                      <a:r>
                        <a:rPr lang="zh-CN" altLang="en-US" sz="1600">
                          <a:latin typeface="微软雅黑" panose="020B0503020204020204" charset="-122"/>
                          <a:ea typeface="微软雅黑" panose="020B0503020204020204" charset="-122"/>
                        </a:rPr>
                        <a:t>文件要点</a:t>
                      </a:r>
                      <a:endParaRPr lang="zh-CN" altLang="en-US" sz="1600">
                        <a:latin typeface="微软雅黑" panose="020B0503020204020204" charset="-122"/>
                        <a:ea typeface="微软雅黑" panose="020B0503020204020204" charset="-122"/>
                      </a:endParaRPr>
                    </a:p>
                  </a:txBody>
                  <a:tcPr anchor="ctr" anchorCtr="0"/>
                </a:tc>
              </a:tr>
              <a:tr h="585470">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2016年1月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《关于全面治理拖欠农民工工资问题的意见》</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国务院办公厅</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首次明确要求全面推行施工过程结算。</a:t>
                      </a:r>
                      <a:endParaRPr lang="zh-CN" altLang="en-US" sz="1600">
                        <a:latin typeface="微软雅黑" panose="020B0503020204020204" charset="-122"/>
                        <a:ea typeface="微软雅黑" panose="020B0503020204020204" charset="-122"/>
                      </a:endParaRPr>
                    </a:p>
                  </a:txBody>
                  <a:tcPr anchor="ctr" anchorCtr="0"/>
                </a:tc>
              </a:tr>
              <a:tr h="584835">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2017年</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《关于加强和改善工程造价监管的意见》</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住房和城乡建设部</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再次提出要推行工程价款施工过程结算制度。</a:t>
                      </a:r>
                      <a:endParaRPr lang="zh-CN" altLang="en-US" sz="1600">
                        <a:latin typeface="微软雅黑" panose="020B0503020204020204" charset="-122"/>
                        <a:ea typeface="微软雅黑" panose="020B0503020204020204" charset="-122"/>
                      </a:endParaRPr>
                    </a:p>
                  </a:txBody>
                  <a:tcPr anchor="ctr" anchorCtr="0"/>
                </a:tc>
              </a:tr>
              <a:tr h="959485">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2019年12月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《关于进一步加强房屋建筑和市政基础设施工程招标投标监管的指导意见》</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住房和城乡建设部</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严格合同履约管理和工程变更，强化工程进度款支付和工程结算管理，招标人不得将未完成审计作为延期工程结算、拖欠工程款的理由。</a:t>
                      </a:r>
                      <a:endParaRPr lang="zh-CN" altLang="en-US" sz="1600">
                        <a:latin typeface="微软雅黑" panose="020B0503020204020204" charset="-122"/>
                        <a:ea typeface="微软雅黑" panose="020B0503020204020204" charset="-122"/>
                      </a:endParaRPr>
                    </a:p>
                  </a:txBody>
                  <a:tcPr anchor="ctr" anchorCtr="0"/>
                </a:tc>
              </a:tr>
              <a:tr h="1104900">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2020年1月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en-US" altLang="zh-CN" sz="1600">
                          <a:latin typeface="微软雅黑" panose="020B0503020204020204" charset="-122"/>
                          <a:ea typeface="微软雅黑" panose="020B0503020204020204" charset="-122"/>
                        </a:rPr>
                        <a:t>/</a:t>
                      </a:r>
                      <a:endParaRPr lang="en-US" altLang="zh-CN"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国务院常务会议</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明确要求在工程建设领域全面推行过程结算，加大保函替代施工单位保证金推广力度。对政府投资项目，没有明确资金来源的一律不得审批，查处无预算上项目、未批先建、由施工单位垫资建设等违规行为。</a:t>
                      </a:r>
                      <a:endParaRPr lang="zh-CN" altLang="en-US" sz="1600">
                        <a:latin typeface="微软雅黑" panose="020B0503020204020204" charset="-122"/>
                        <a:ea typeface="微软雅黑" panose="020B0503020204020204" charset="-122"/>
                      </a:endParaRPr>
                    </a:p>
                  </a:txBody>
                  <a:tcPr anchor="ctr" anchorCtr="0"/>
                </a:tc>
              </a:tr>
              <a:tr h="706120">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2020年7月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《工程造价改革工作方案》</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住房和城乡建设部</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要求加强工程施工合同履约和价款支付监管，全面推行施工过程价款结算和支付。</a:t>
                      </a:r>
                      <a:endParaRPr lang="zh-CN" altLang="en-US" sz="1600">
                        <a:latin typeface="微软雅黑" panose="020B0503020204020204" charset="-122"/>
                        <a:ea typeface="微软雅黑" panose="020B0503020204020204" charset="-122"/>
                      </a:endParaRPr>
                    </a:p>
                  </a:txBody>
                  <a:tcPr anchor="ctr" anchorCtr="0"/>
                </a:tc>
              </a:tr>
              <a:tr h="668020">
                <a:tc>
                  <a:txBody>
                    <a:bodyPr/>
                    <a:p>
                      <a:pPr algn="l">
                        <a:buNone/>
                      </a:pPr>
                      <a:r>
                        <a:rPr lang="zh-CN" altLang="en-US" sz="1600">
                          <a:latin typeface="微软雅黑" panose="020B0503020204020204" charset="-122"/>
                          <a:ea typeface="微软雅黑" panose="020B0503020204020204" charset="-122"/>
                          <a:cs typeface="微软雅黑" panose="020B0503020204020204" charset="-122"/>
                        </a:rPr>
                        <a:t>2020年9月</a:t>
                      </a:r>
                      <a:endParaRPr lang="zh-CN" altLang="en-US" sz="16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《关于落实建设单位工程质量首要责任的通知》</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住房和城乡建设部</a:t>
                      </a:r>
                      <a:endParaRPr lang="zh-CN" altLang="en-US" sz="1600">
                        <a:latin typeface="微软雅黑" panose="020B0503020204020204" charset="-122"/>
                        <a:ea typeface="微软雅黑" panose="020B0503020204020204" charset="-122"/>
                      </a:endParaRPr>
                    </a:p>
                  </a:txBody>
                  <a:tcPr anchor="ctr" anchorCtr="0"/>
                </a:tc>
                <a:tc>
                  <a:txBody>
                    <a:bodyPr/>
                    <a:p>
                      <a:pPr algn="l">
                        <a:buNone/>
                      </a:pPr>
                      <a:r>
                        <a:rPr lang="zh-CN" altLang="en-US" sz="1600">
                          <a:latin typeface="微软雅黑" panose="020B0503020204020204" charset="-122"/>
                          <a:ea typeface="微软雅黑" panose="020B0503020204020204" charset="-122"/>
                        </a:rPr>
                        <a:t>严格落实建设单位工程质量首要责任，同时提出推行施工过程结算。</a:t>
                      </a:r>
                      <a:endParaRPr lang="zh-CN" altLang="en-US" sz="1600">
                        <a:latin typeface="微软雅黑" panose="020B0503020204020204" charset="-122"/>
                        <a:ea typeface="微软雅黑" panose="020B0503020204020204" charset="-122"/>
                      </a:endParaRPr>
                    </a:p>
                  </a:txBody>
                  <a:tcPr anchor="ctr" anchorCtr="0"/>
                </a:tc>
              </a:tr>
            </a:tbl>
          </a:graphicData>
        </a:graphic>
      </p:graphicFrame>
      <p:sp>
        <p:nvSpPr>
          <p:cNvPr id="2" name="文本框 1"/>
          <p:cNvSpPr txBox="1"/>
          <p:nvPr/>
        </p:nvSpPr>
        <p:spPr>
          <a:xfrm>
            <a:off x="40640" y="33020"/>
            <a:ext cx="41751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3. </a:t>
            </a:r>
            <a:r>
              <a:rPr sz="2800" b="1">
                <a:solidFill>
                  <a:srgbClr val="FF3F2B"/>
                </a:solidFill>
                <a:latin typeface="微软雅黑" panose="020B0503020204020204" charset="-122"/>
                <a:ea typeface="微软雅黑" panose="020B0503020204020204" charset="-122"/>
                <a:cs typeface="微软雅黑" panose="020B0503020204020204" charset="-122"/>
              </a:rPr>
              <a:t>全面推行施工过程结算</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rcRect b="21051"/>
          <a:stretch>
            <a:fillRect/>
          </a:stretch>
        </p:blipFill>
        <p:spPr>
          <a:xfrm>
            <a:off x="464185" y="1125220"/>
            <a:ext cx="5810250" cy="2531745"/>
          </a:xfrm>
          <a:prstGeom prst="rect">
            <a:avLst/>
          </a:prstGeom>
          <a:noFill/>
          <a:ln w="9525">
            <a:noFill/>
          </a:ln>
          <a:effectLst>
            <a:outerShdw blurRad="50800" dist="38100" dir="2700000" algn="tl" rotWithShape="0">
              <a:prstClr val="black">
                <a:alpha val="40000"/>
              </a:prstClr>
            </a:outerShdw>
          </a:effectLst>
        </p:spPr>
      </p:pic>
      <p:pic>
        <p:nvPicPr>
          <p:cNvPr id="10" name="图片 9"/>
          <p:cNvPicPr/>
          <p:nvPr/>
        </p:nvPicPr>
        <p:blipFill>
          <a:blip r:embed="rId2" r:link="rId3"/>
          <a:stretch>
            <a:fillRect/>
          </a:stretch>
        </p:blipFill>
        <p:spPr>
          <a:xfrm>
            <a:off x="10467340" y="5499100"/>
            <a:ext cx="0" cy="0"/>
          </a:xfrm>
          <a:prstGeom prst="rect">
            <a:avLst/>
          </a:prstGeom>
          <a:noFill/>
          <a:ln w="9525">
            <a:noFill/>
          </a:ln>
        </p:spPr>
      </p:pic>
      <p:pic>
        <p:nvPicPr>
          <p:cNvPr id="14" name="图片 13"/>
          <p:cNvPicPr/>
          <p:nvPr/>
        </p:nvPicPr>
        <p:blipFill>
          <a:blip r:embed="rId2" r:link="rId3"/>
          <a:stretch>
            <a:fillRect/>
          </a:stretch>
        </p:blipFill>
        <p:spPr>
          <a:xfrm>
            <a:off x="10594340" y="5626100"/>
            <a:ext cx="0" cy="0"/>
          </a:xfrm>
          <a:prstGeom prst="rect">
            <a:avLst/>
          </a:prstGeom>
          <a:noFill/>
          <a:ln w="9525">
            <a:noFill/>
          </a:ln>
        </p:spPr>
      </p:pic>
      <p:pic>
        <p:nvPicPr>
          <p:cNvPr id="18" name="图片 17"/>
          <p:cNvPicPr>
            <a:picLocks noChangeAspect="1"/>
          </p:cNvPicPr>
          <p:nvPr/>
        </p:nvPicPr>
        <p:blipFill>
          <a:blip r:embed="rId4"/>
          <a:stretch>
            <a:fillRect/>
          </a:stretch>
        </p:blipFill>
        <p:spPr>
          <a:xfrm>
            <a:off x="6386830" y="1125220"/>
            <a:ext cx="5165725" cy="2254250"/>
          </a:xfrm>
          <a:prstGeom prst="rect">
            <a:avLst/>
          </a:prstGeom>
          <a:noFill/>
          <a:ln w="9525">
            <a:noFill/>
          </a:ln>
          <a:effectLst>
            <a:outerShdw blurRad="50800" dist="38100" dir="2700000" algn="tl" rotWithShape="0">
              <a:prstClr val="black">
                <a:alpha val="40000"/>
              </a:prstClr>
            </a:outerShdw>
          </a:effectLst>
        </p:spPr>
      </p:pic>
      <p:pic>
        <p:nvPicPr>
          <p:cNvPr id="19" name="图片 18"/>
          <p:cNvPicPr>
            <a:picLocks noChangeAspect="1"/>
          </p:cNvPicPr>
          <p:nvPr/>
        </p:nvPicPr>
        <p:blipFill>
          <a:blip r:embed="rId5"/>
          <a:stretch>
            <a:fillRect/>
          </a:stretch>
        </p:blipFill>
        <p:spPr>
          <a:xfrm>
            <a:off x="6386830" y="1847850"/>
            <a:ext cx="5165725" cy="2460625"/>
          </a:xfrm>
          <a:prstGeom prst="rect">
            <a:avLst/>
          </a:prstGeom>
        </p:spPr>
      </p:pic>
      <p:pic>
        <p:nvPicPr>
          <p:cNvPr id="27" name="图片 26"/>
          <p:cNvPicPr>
            <a:picLocks noChangeAspect="1"/>
          </p:cNvPicPr>
          <p:nvPr/>
        </p:nvPicPr>
        <p:blipFill>
          <a:blip r:embed="rId6"/>
          <a:stretch>
            <a:fillRect/>
          </a:stretch>
        </p:blipFill>
        <p:spPr>
          <a:xfrm>
            <a:off x="6386830" y="2383155"/>
            <a:ext cx="5165725" cy="2455545"/>
          </a:xfrm>
          <a:prstGeom prst="rect">
            <a:avLst/>
          </a:prstGeom>
          <a:noFill/>
          <a:ln w="9525">
            <a:noFill/>
          </a:ln>
          <a:effectLst>
            <a:outerShdw blurRad="50800" dist="38100" dir="2700000" algn="tl" rotWithShape="0">
              <a:prstClr val="black">
                <a:alpha val="40000"/>
              </a:prstClr>
            </a:outerShdw>
          </a:effectLst>
        </p:spPr>
      </p:pic>
      <p:pic>
        <p:nvPicPr>
          <p:cNvPr id="28" name="图片 27"/>
          <p:cNvPicPr>
            <a:picLocks noChangeAspect="1"/>
          </p:cNvPicPr>
          <p:nvPr/>
        </p:nvPicPr>
        <p:blipFill>
          <a:blip r:embed="rId7"/>
          <a:stretch>
            <a:fillRect/>
          </a:stretch>
        </p:blipFill>
        <p:spPr>
          <a:xfrm>
            <a:off x="6387465" y="1509395"/>
            <a:ext cx="5165725" cy="2799080"/>
          </a:xfrm>
          <a:prstGeom prst="rect">
            <a:avLst/>
          </a:prstGeom>
        </p:spPr>
      </p:pic>
      <p:pic>
        <p:nvPicPr>
          <p:cNvPr id="29" name="图片 28"/>
          <p:cNvPicPr>
            <a:picLocks noChangeAspect="1"/>
          </p:cNvPicPr>
          <p:nvPr/>
        </p:nvPicPr>
        <p:blipFill>
          <a:blip r:embed="rId8"/>
          <a:stretch>
            <a:fillRect/>
          </a:stretch>
        </p:blipFill>
        <p:spPr>
          <a:xfrm>
            <a:off x="6395085" y="2329180"/>
            <a:ext cx="5158105" cy="1979295"/>
          </a:xfrm>
          <a:prstGeom prst="rect">
            <a:avLst/>
          </a:prstGeom>
        </p:spPr>
      </p:pic>
      <p:pic>
        <p:nvPicPr>
          <p:cNvPr id="30" name="图片 29"/>
          <p:cNvPicPr>
            <a:picLocks noChangeAspect="1"/>
          </p:cNvPicPr>
          <p:nvPr/>
        </p:nvPicPr>
        <p:blipFill>
          <a:blip r:embed="rId9"/>
          <a:stretch>
            <a:fillRect/>
          </a:stretch>
        </p:blipFill>
        <p:spPr>
          <a:xfrm>
            <a:off x="6386830" y="2510155"/>
            <a:ext cx="4872990" cy="3757930"/>
          </a:xfrm>
          <a:prstGeom prst="rect">
            <a:avLst/>
          </a:prstGeom>
          <a:noFill/>
          <a:ln w="9525">
            <a:noFill/>
          </a:ln>
          <a:effectLst>
            <a:outerShdw blurRad="50800" dist="38100" dir="2700000" algn="tl" rotWithShape="0">
              <a:prstClr val="black">
                <a:alpha val="40000"/>
              </a:prstClr>
            </a:outerShdw>
          </a:effectLst>
        </p:spPr>
      </p:pic>
      <p:pic>
        <p:nvPicPr>
          <p:cNvPr id="31" name="图片 30"/>
          <p:cNvPicPr>
            <a:picLocks noChangeAspect="1"/>
          </p:cNvPicPr>
          <p:nvPr/>
        </p:nvPicPr>
        <p:blipFill>
          <a:blip r:embed="rId10"/>
          <a:stretch>
            <a:fillRect/>
          </a:stretch>
        </p:blipFill>
        <p:spPr>
          <a:xfrm>
            <a:off x="6395085" y="2715260"/>
            <a:ext cx="5165725" cy="3575685"/>
          </a:xfrm>
          <a:prstGeom prst="rect">
            <a:avLst/>
          </a:prstGeom>
          <a:noFill/>
          <a:ln w="9525">
            <a:noFill/>
          </a:ln>
          <a:effectLst>
            <a:outerShdw blurRad="50800" dist="38100" dir="2700000" algn="tl" rotWithShape="0">
              <a:prstClr val="black">
                <a:alpha val="40000"/>
              </a:prstClr>
            </a:outerShdw>
          </a:effectLst>
        </p:spPr>
      </p:pic>
      <p:pic>
        <p:nvPicPr>
          <p:cNvPr id="32" name="图片 31"/>
          <p:cNvPicPr>
            <a:picLocks noChangeAspect="1"/>
          </p:cNvPicPr>
          <p:nvPr/>
        </p:nvPicPr>
        <p:blipFill>
          <a:blip r:embed="rId11"/>
          <a:stretch>
            <a:fillRect/>
          </a:stretch>
        </p:blipFill>
        <p:spPr>
          <a:xfrm>
            <a:off x="6395085" y="3032760"/>
            <a:ext cx="5165090" cy="2940685"/>
          </a:xfrm>
          <a:prstGeom prst="rect">
            <a:avLst/>
          </a:prstGeom>
          <a:noFill/>
          <a:ln w="9525">
            <a:noFill/>
          </a:ln>
          <a:effectLst>
            <a:outerShdw blurRad="50800" dist="38100" dir="2700000" algn="tl" rotWithShape="0">
              <a:prstClr val="black">
                <a:alpha val="40000"/>
              </a:prstClr>
            </a:outerShdw>
          </a:effectLst>
        </p:spPr>
      </p:pic>
      <p:grpSp>
        <p:nvGrpSpPr>
          <p:cNvPr id="33" name="组合 32"/>
          <p:cNvGrpSpPr/>
          <p:nvPr/>
        </p:nvGrpSpPr>
        <p:grpSpPr>
          <a:xfrm>
            <a:off x="6386830" y="3008689"/>
            <a:ext cx="5165725" cy="3282315"/>
            <a:chOff x="416" y="2426"/>
            <a:chExt cx="9830" cy="6930"/>
          </a:xfrm>
        </p:grpSpPr>
        <p:pic>
          <p:nvPicPr>
            <p:cNvPr id="34" name="图片 33"/>
            <p:cNvPicPr>
              <a:picLocks noChangeAspect="1"/>
            </p:cNvPicPr>
            <p:nvPr/>
          </p:nvPicPr>
          <p:blipFill>
            <a:blip r:embed="rId12"/>
            <a:stretch>
              <a:fillRect/>
            </a:stretch>
          </p:blipFill>
          <p:spPr>
            <a:xfrm>
              <a:off x="416" y="2426"/>
              <a:ext cx="9830" cy="6930"/>
            </a:xfrm>
            <a:prstGeom prst="rect">
              <a:avLst/>
            </a:prstGeom>
            <a:noFill/>
            <a:ln w="9525">
              <a:noFill/>
            </a:ln>
            <a:effectLst>
              <a:outerShdw blurRad="50800" dist="38100" dir="2700000" algn="tl" rotWithShape="0">
                <a:prstClr val="black">
                  <a:alpha val="40000"/>
                </a:prstClr>
              </a:outerShdw>
            </a:effectLst>
          </p:spPr>
        </p:pic>
        <p:sp>
          <p:nvSpPr>
            <p:cNvPr id="35" name="矩形 34"/>
            <p:cNvSpPr/>
            <p:nvPr/>
          </p:nvSpPr>
          <p:spPr>
            <a:xfrm>
              <a:off x="5566" y="7933"/>
              <a:ext cx="1075" cy="394"/>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6" name="图片 35"/>
          <p:cNvPicPr/>
          <p:nvPr/>
        </p:nvPicPr>
        <p:blipFill>
          <a:blip r:embed="rId13"/>
          <a:stretch>
            <a:fillRect/>
          </a:stretch>
        </p:blipFill>
        <p:spPr>
          <a:xfrm>
            <a:off x="464185" y="1847850"/>
            <a:ext cx="5820410" cy="1953260"/>
          </a:xfrm>
          <a:prstGeom prst="rect">
            <a:avLst/>
          </a:prstGeom>
          <a:noFill/>
          <a:ln w="9525">
            <a:noFill/>
          </a:ln>
        </p:spPr>
      </p:pic>
      <p:pic>
        <p:nvPicPr>
          <p:cNvPr id="37" name="图片 36"/>
          <p:cNvPicPr>
            <a:picLocks noChangeAspect="1"/>
          </p:cNvPicPr>
          <p:nvPr/>
        </p:nvPicPr>
        <p:blipFill>
          <a:blip r:embed="rId14"/>
          <a:stretch>
            <a:fillRect/>
          </a:stretch>
        </p:blipFill>
        <p:spPr>
          <a:xfrm>
            <a:off x="454025" y="2329180"/>
            <a:ext cx="5809615" cy="3216275"/>
          </a:xfrm>
          <a:prstGeom prst="rect">
            <a:avLst/>
          </a:prstGeom>
          <a:noFill/>
          <a:ln w="9525">
            <a:noFill/>
          </a:ln>
          <a:effectLst>
            <a:outerShdw blurRad="50800" dist="38100" dir="2700000" algn="tl" rotWithShape="0">
              <a:prstClr val="black">
                <a:alpha val="40000"/>
              </a:prstClr>
            </a:outerShdw>
          </a:effectLst>
        </p:spPr>
      </p:pic>
      <p:pic>
        <p:nvPicPr>
          <p:cNvPr id="38" name="图片 37"/>
          <p:cNvPicPr>
            <a:picLocks noChangeAspect="1"/>
          </p:cNvPicPr>
          <p:nvPr/>
        </p:nvPicPr>
        <p:blipFill>
          <a:blip r:embed="rId15"/>
          <a:stretch>
            <a:fillRect/>
          </a:stretch>
        </p:blipFill>
        <p:spPr>
          <a:xfrm>
            <a:off x="472440" y="3204210"/>
            <a:ext cx="5791835" cy="3064510"/>
          </a:xfrm>
          <a:prstGeom prst="rect">
            <a:avLst/>
          </a:prstGeom>
          <a:effectLst>
            <a:outerShdw blurRad="50800" dist="38100" dir="2700000" algn="tl" rotWithShape="0">
              <a:prstClr val="black">
                <a:alpha val="40000"/>
              </a:prstClr>
            </a:outerShdw>
          </a:effectLst>
        </p:spPr>
      </p:pic>
      <p:pic>
        <p:nvPicPr>
          <p:cNvPr id="39" name="图片 38"/>
          <p:cNvPicPr>
            <a:picLocks noChangeAspect="1"/>
          </p:cNvPicPr>
          <p:nvPr/>
        </p:nvPicPr>
        <p:blipFill>
          <a:blip r:embed="rId16"/>
          <a:stretch>
            <a:fillRect/>
          </a:stretch>
        </p:blipFill>
        <p:spPr>
          <a:xfrm>
            <a:off x="453390" y="4416425"/>
            <a:ext cx="5810885" cy="1852295"/>
          </a:xfrm>
          <a:prstGeom prst="rect">
            <a:avLst/>
          </a:prstGeom>
          <a:noFill/>
          <a:ln w="9525">
            <a:noFill/>
          </a:ln>
          <a:effectLst>
            <a:outerShdw blurRad="50800" dist="38100" dir="2700000" algn="tl" rotWithShape="0">
              <a:prstClr val="black">
                <a:alpha val="40000"/>
              </a:prstClr>
            </a:outerShdw>
          </a:effectLst>
        </p:spPr>
      </p:pic>
      <p:sp>
        <p:nvSpPr>
          <p:cNvPr id="2" name="文本框 1"/>
          <p:cNvSpPr txBox="1"/>
          <p:nvPr/>
        </p:nvSpPr>
        <p:spPr>
          <a:xfrm>
            <a:off x="40640" y="33020"/>
            <a:ext cx="41751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3. </a:t>
            </a:r>
            <a:r>
              <a:rPr sz="2800" b="1">
                <a:solidFill>
                  <a:srgbClr val="FF3F2B"/>
                </a:solidFill>
                <a:latin typeface="微软雅黑" panose="020B0503020204020204" charset="-122"/>
                <a:ea typeface="微软雅黑" panose="020B0503020204020204" charset="-122"/>
                <a:cs typeface="微软雅黑" panose="020B0503020204020204" charset="-122"/>
              </a:rPr>
              <a:t>全面推行施工过程结算</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additive="base">
                                        <p:cTn id="72" dur="500" fill="hold"/>
                                        <p:tgtEl>
                                          <p:spTgt spid="14"/>
                                        </p:tgtEl>
                                        <p:attrNameLst>
                                          <p:attrName>ppt_x</p:attrName>
                                        </p:attrNameLst>
                                      </p:cBhvr>
                                      <p:tavLst>
                                        <p:tav tm="0">
                                          <p:val>
                                            <p:strVal val="#ppt_x"/>
                                          </p:val>
                                        </p:tav>
                                        <p:tav tm="100000">
                                          <p:val>
                                            <p:strVal val="#ppt_x"/>
                                          </p:val>
                                        </p:tav>
                                      </p:tavLst>
                                    </p:anim>
                                    <p:anim calcmode="lin" valueType="num">
                                      <p:cBhvr additive="base">
                                        <p:cTn id="73" dur="500" fill="hold"/>
                                        <p:tgtEl>
                                          <p:spTgt spid="14"/>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nodeType="after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additive="base">
                                        <p:cTn id="82" dur="500" fill="hold"/>
                                        <p:tgtEl>
                                          <p:spTgt spid="33"/>
                                        </p:tgtEl>
                                        <p:attrNameLst>
                                          <p:attrName>ppt_x</p:attrName>
                                        </p:attrNameLst>
                                      </p:cBhvr>
                                      <p:tavLst>
                                        <p:tav tm="0">
                                          <p:val>
                                            <p:strVal val="#ppt_x"/>
                                          </p:val>
                                        </p:tav>
                                        <p:tav tm="100000">
                                          <p:val>
                                            <p:strVal val="#ppt_x"/>
                                          </p:val>
                                        </p:tav>
                                      </p:tavLst>
                                    </p:anim>
                                    <p:anim calcmode="lin" valueType="num">
                                      <p:cBhvr additive="base">
                                        <p:cTn id="8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91185" y="1308735"/>
            <a:ext cx="7214235" cy="3646170"/>
          </a:xfrm>
          <a:prstGeom prst="rect">
            <a:avLst/>
          </a:prstGeom>
          <a:noFill/>
          <a:ln w="9525">
            <a:noFill/>
          </a:ln>
          <a:effectLst>
            <a:outerShdw blurRad="50800" dist="38100" dir="2700000" algn="tl" rotWithShape="0">
              <a:prstClr val="black">
                <a:alpha val="40000"/>
              </a:prstClr>
            </a:outerShdw>
          </a:effectLst>
        </p:spPr>
      </p:pic>
      <p:pic>
        <p:nvPicPr>
          <p:cNvPr id="13" name="图片 12"/>
          <p:cNvPicPr>
            <a:picLocks noChangeAspect="1"/>
          </p:cNvPicPr>
          <p:nvPr/>
        </p:nvPicPr>
        <p:blipFill>
          <a:blip r:embed="rId2"/>
          <a:stretch>
            <a:fillRect/>
          </a:stretch>
        </p:blipFill>
        <p:spPr>
          <a:xfrm>
            <a:off x="8235950" y="1308735"/>
            <a:ext cx="3308985" cy="4888230"/>
          </a:xfrm>
          <a:prstGeom prst="rect">
            <a:avLst/>
          </a:prstGeom>
          <a:noFill/>
          <a:ln w="9525">
            <a:noFill/>
          </a:ln>
          <a:effectLst>
            <a:outerShdw blurRad="50800" dist="38100" dir="2700000" algn="tl" rotWithShape="0">
              <a:prstClr val="black">
                <a:alpha val="40000"/>
              </a:prstClr>
            </a:outerShdw>
          </a:effectLst>
        </p:spPr>
      </p:pic>
      <p:pic>
        <p:nvPicPr>
          <p:cNvPr id="7" name="图片 6"/>
          <p:cNvPicPr>
            <a:picLocks noChangeAspect="1"/>
          </p:cNvPicPr>
          <p:nvPr/>
        </p:nvPicPr>
        <p:blipFill>
          <a:blip r:embed="rId3"/>
          <a:stretch>
            <a:fillRect/>
          </a:stretch>
        </p:blipFill>
        <p:spPr>
          <a:xfrm>
            <a:off x="364490" y="1308735"/>
            <a:ext cx="4615815" cy="4878070"/>
          </a:xfrm>
          <a:prstGeom prst="rect">
            <a:avLst/>
          </a:prstGeom>
          <a:noFill/>
          <a:ln w="9525">
            <a:noFill/>
          </a:ln>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tretch>
            <a:fillRect/>
          </a:stretch>
        </p:blipFill>
        <p:spPr>
          <a:xfrm>
            <a:off x="364490" y="1308735"/>
            <a:ext cx="7199630" cy="4220845"/>
          </a:xfrm>
          <a:prstGeom prst="rect">
            <a:avLst/>
          </a:prstGeom>
          <a:noFill/>
          <a:ln w="9525">
            <a:noFill/>
          </a:ln>
          <a:effectLst>
            <a:outerShdw blurRad="50800" dist="38100" dir="2700000" algn="tl" rotWithShape="0">
              <a:prstClr val="black">
                <a:alpha val="40000"/>
              </a:prstClr>
            </a:outerShdw>
          </a:effectLst>
        </p:spPr>
      </p:pic>
      <p:pic>
        <p:nvPicPr>
          <p:cNvPr id="5" name="图片 4"/>
          <p:cNvPicPr>
            <a:picLocks noChangeAspect="1"/>
          </p:cNvPicPr>
          <p:nvPr/>
        </p:nvPicPr>
        <p:blipFill>
          <a:blip r:embed="rId5"/>
          <a:stretch>
            <a:fillRect/>
          </a:stretch>
        </p:blipFill>
        <p:spPr>
          <a:xfrm>
            <a:off x="7840980" y="1000760"/>
            <a:ext cx="4134485" cy="5362575"/>
          </a:xfrm>
          <a:prstGeom prst="rect">
            <a:avLst/>
          </a:prstGeom>
        </p:spPr>
      </p:pic>
      <p:pic>
        <p:nvPicPr>
          <p:cNvPr id="8" name="图片 7"/>
          <p:cNvPicPr>
            <a:picLocks noChangeAspect="1"/>
          </p:cNvPicPr>
          <p:nvPr/>
        </p:nvPicPr>
        <p:blipFill>
          <a:blip r:embed="rId6"/>
          <a:stretch>
            <a:fillRect/>
          </a:stretch>
        </p:blipFill>
        <p:spPr>
          <a:xfrm>
            <a:off x="387985" y="1137920"/>
            <a:ext cx="7152640" cy="3987800"/>
          </a:xfrm>
          <a:prstGeom prst="rect">
            <a:avLst/>
          </a:prstGeom>
          <a:noFill/>
          <a:ln w="9525">
            <a:noFill/>
          </a:ln>
          <a:effectLst>
            <a:outerShdw blurRad="50800" dist="38100" dir="2700000" algn="tl" rotWithShape="0">
              <a:prstClr val="black">
                <a:alpha val="40000"/>
              </a:prstClr>
            </a:outerShdw>
          </a:effectLst>
        </p:spPr>
      </p:pic>
      <p:pic>
        <p:nvPicPr>
          <p:cNvPr id="10" name="图片 9"/>
          <p:cNvPicPr>
            <a:picLocks noChangeAspect="1"/>
          </p:cNvPicPr>
          <p:nvPr/>
        </p:nvPicPr>
        <p:blipFill>
          <a:blip r:embed="rId7"/>
          <a:srcRect r="33564"/>
          <a:stretch>
            <a:fillRect/>
          </a:stretch>
        </p:blipFill>
        <p:spPr>
          <a:xfrm>
            <a:off x="4787900" y="1238885"/>
            <a:ext cx="7029450" cy="4905375"/>
          </a:xfrm>
          <a:prstGeom prst="rect">
            <a:avLst/>
          </a:prstGeom>
          <a:noFill/>
          <a:ln w="9525">
            <a:noFill/>
          </a:ln>
          <a:effectLst>
            <a:outerShdw blurRad="50800" dist="38100" dir="2700000" algn="tl" rotWithShape="0">
              <a:prstClr val="black">
                <a:alpha val="40000"/>
              </a:prstClr>
            </a:outerShdw>
          </a:effectLst>
        </p:spPr>
      </p:pic>
      <p:sp>
        <p:nvSpPr>
          <p:cNvPr id="3" name="文本框 2"/>
          <p:cNvSpPr txBox="1"/>
          <p:nvPr/>
        </p:nvSpPr>
        <p:spPr>
          <a:xfrm>
            <a:off x="40640" y="33020"/>
            <a:ext cx="45307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4. </a:t>
            </a:r>
            <a:r>
              <a:rPr sz="2800" b="1">
                <a:solidFill>
                  <a:srgbClr val="FF3F2B"/>
                </a:solidFill>
                <a:latin typeface="微软雅黑" panose="020B0503020204020204" charset="-122"/>
                <a:ea typeface="微软雅黑" panose="020B0503020204020204" charset="-122"/>
                <a:cs typeface="微软雅黑" panose="020B0503020204020204" charset="-122"/>
              </a:rPr>
              <a:t>招标方式和文件不断规范</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9585" y="3325495"/>
            <a:ext cx="10788650" cy="124523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en-US" sz="2000">
                <a:latin typeface="微软雅黑" panose="020B0503020204020204" charset="-122"/>
                <a:ea typeface="微软雅黑" panose="020B0503020204020204" charset="-122"/>
                <a:cs typeface="微软雅黑" panose="020B0503020204020204" charset="-122"/>
              </a:rPr>
              <a:t>2021</a:t>
            </a:r>
            <a:r>
              <a:rPr lang="zh-CN" altLang="en-US" sz="2000">
                <a:latin typeface="微软雅黑" panose="020B0503020204020204" charset="-122"/>
                <a:ea typeface="微软雅黑" panose="020B0503020204020204" charset="-122"/>
                <a:cs typeface="微软雅黑" panose="020B0503020204020204" charset="-122"/>
              </a:rPr>
              <a:t>年10月27日，</a:t>
            </a:r>
            <a:r>
              <a:rPr sz="2000">
                <a:latin typeface="微软雅黑" panose="020B0503020204020204" charset="-122"/>
                <a:ea typeface="微软雅黑" panose="020B0503020204020204" charset="-122"/>
                <a:cs typeface="微软雅黑" panose="020B0503020204020204" charset="-122"/>
              </a:rPr>
              <a:t>人力资源社会保障部举行2021年第三季度新闻发布会。发言人表示，1</a:t>
            </a:r>
            <a:r>
              <a:rPr lang="en-US" sz="2000">
                <a:latin typeface="微软雅黑" panose="020B0503020204020204" charset="-122"/>
                <a:ea typeface="微软雅黑" panose="020B0503020204020204" charset="-122"/>
                <a:cs typeface="微软雅黑" panose="020B0503020204020204" charset="-122"/>
              </a:rPr>
              <a:t>-</a:t>
            </a:r>
            <a:r>
              <a:rPr sz="2000">
                <a:latin typeface="微软雅黑" panose="020B0503020204020204" charset="-122"/>
                <a:ea typeface="微软雅黑" panose="020B0503020204020204" charset="-122"/>
                <a:cs typeface="微软雅黑" panose="020B0503020204020204" charset="-122"/>
              </a:rPr>
              <a:t>9月，全国各级劳动保障监察机构查处工资类违法案件4.3万件，为49.8万名劳动者追发工资等待遇50.4亿元。</a:t>
            </a:r>
            <a:endParaRPr sz="2000">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489585" y="1051560"/>
            <a:ext cx="8135620" cy="1851660"/>
          </a:xfrm>
          <a:prstGeom prst="rect">
            <a:avLst/>
          </a:prstGeom>
          <a:noFill/>
          <a:ln w="9525">
            <a:noFill/>
          </a:ln>
          <a:effectLst>
            <a:outerShdw blurRad="50800" dist="38100" dir="2700000" algn="tl" rotWithShape="0">
              <a:prstClr val="black">
                <a:alpha val="40000"/>
              </a:prstClr>
            </a:outerShdw>
          </a:effectLst>
        </p:spPr>
      </p:pic>
      <p:sp>
        <p:nvSpPr>
          <p:cNvPr id="12" name="文本框 11"/>
          <p:cNvSpPr txBox="1"/>
          <p:nvPr/>
        </p:nvSpPr>
        <p:spPr>
          <a:xfrm>
            <a:off x="524510" y="4570730"/>
            <a:ext cx="10788650" cy="86042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sz="2000">
                <a:latin typeface="微软雅黑" panose="020B0503020204020204" charset="-122"/>
                <a:ea typeface="微软雅黑" panose="020B0503020204020204" charset="-122"/>
                <a:cs typeface="微软雅黑" panose="020B0503020204020204" charset="-122"/>
              </a:rPr>
              <a:t>前三季度，</a:t>
            </a:r>
            <a:r>
              <a:rPr sz="2000">
                <a:solidFill>
                  <a:srgbClr val="FF3F2B"/>
                </a:solidFill>
                <a:latin typeface="微软雅黑" panose="020B0503020204020204" charset="-122"/>
                <a:ea typeface="微软雅黑" panose="020B0503020204020204" charset="-122"/>
                <a:cs typeface="微软雅黑" panose="020B0503020204020204" charset="-122"/>
              </a:rPr>
              <a:t>将599个失信主体纳入拖欠农民工工资“黑名单”实施联合惩戒。查处工资类违法案件4.3万件，为28.6万名农民工追偿工资35亿元，根治欠薪成果进一步巩固。</a:t>
            </a:r>
            <a:endParaRPr sz="2000">
              <a:solidFill>
                <a:srgbClr val="FF3F2B"/>
              </a:solidFill>
              <a:latin typeface="微软雅黑" panose="020B0503020204020204" charset="-122"/>
              <a:ea typeface="微软雅黑" panose="020B0503020204020204" charset="-122"/>
              <a:cs typeface="微软雅黑" panose="020B0503020204020204" charset="-122"/>
            </a:endParaRPr>
          </a:p>
        </p:txBody>
      </p:sp>
      <p:pic>
        <p:nvPicPr>
          <p:cNvPr id="13" name="http://photo-static-api.fotomore.com/creative/vcg/400/new/VCG41165786357.jpg" descr="&amp;pky110_sjzg_VCG41165786357&amp;2&amp;src_toppic_inpsrchzd1&amp;"/>
          <p:cNvPicPr>
            <a:picLocks noChangeAspect="1"/>
          </p:cNvPicPr>
          <p:nvPr/>
        </p:nvPicPr>
        <p:blipFill>
          <a:blip r:embed="rId2"/>
          <a:srcRect l="18722" t="12778" r="18062" b="15182"/>
          <a:stretch>
            <a:fillRect/>
          </a:stretch>
        </p:blipFill>
        <p:spPr>
          <a:xfrm>
            <a:off x="9084310" y="1051560"/>
            <a:ext cx="2228850" cy="2014220"/>
          </a:xfrm>
          <a:prstGeom prst="rect">
            <a:avLst/>
          </a:prstGeom>
          <a:effectLst>
            <a:outerShdw blurRad="50800" dist="38100" dir="2700000" algn="tl" rotWithShape="0">
              <a:prstClr val="black">
                <a:alpha val="40000"/>
              </a:prstClr>
            </a:outerShdw>
          </a:effectLst>
        </p:spPr>
      </p:pic>
      <p:grpSp>
        <p:nvGrpSpPr>
          <p:cNvPr id="44" name="组合 43"/>
          <p:cNvGrpSpPr/>
          <p:nvPr/>
        </p:nvGrpSpPr>
        <p:grpSpPr>
          <a:xfrm>
            <a:off x="6932930" y="3332480"/>
            <a:ext cx="4044315" cy="3402965"/>
            <a:chOff x="6916" y="1491"/>
            <a:chExt cx="7368" cy="5041"/>
          </a:xfrm>
          <a:effectLst>
            <a:outerShdw blurRad="50800" dist="38100" dir="2700000" algn="tl" rotWithShape="0">
              <a:prstClr val="black">
                <a:alpha val="40000"/>
              </a:prstClr>
            </a:outerShdw>
          </a:effectLst>
        </p:grpSpPr>
        <p:sp>
          <p:nvSpPr>
            <p:cNvPr id="46" name="爆炸形 2 45"/>
            <p:cNvSpPr/>
            <p:nvPr>
              <p:custDataLst>
                <p:tags r:id="rId3"/>
              </p:custDataLst>
            </p:nvPr>
          </p:nvSpPr>
          <p:spPr>
            <a:xfrm rot="1620000">
              <a:off x="6916" y="1491"/>
              <a:ext cx="7368" cy="5041"/>
            </a:xfrm>
            <a:prstGeom prst="irregularSeal2">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7" name="文本框 46"/>
            <p:cNvSpPr txBox="1"/>
            <p:nvPr>
              <p:custDataLst>
                <p:tags r:id="rId4"/>
              </p:custDataLst>
            </p:nvPr>
          </p:nvSpPr>
          <p:spPr>
            <a:xfrm>
              <a:off x="7589" y="2986"/>
              <a:ext cx="5528" cy="2050"/>
            </a:xfrm>
            <a:prstGeom prst="rect">
              <a:avLst/>
            </a:prstGeom>
            <a:noFill/>
          </p:spPr>
          <p:txBody>
            <a:bodyPr wrap="square" rtlCol="0">
              <a:spAutoFit/>
            </a:bodyPr>
            <a:p>
              <a:pPr algn="ctr"/>
              <a:r>
                <a:rPr lang="zh-CN" altLang="en-US" sz="2800" b="1">
                  <a:solidFill>
                    <a:schemeClr val="dk1"/>
                  </a:solidFill>
                  <a:latin typeface="微软雅黑" panose="020B0503020204020204" charset="-122"/>
                  <a:ea typeface="微软雅黑" panose="020B0503020204020204" charset="-122"/>
                </a:rPr>
                <a:t>距离</a:t>
              </a:r>
              <a:r>
                <a:rPr lang="en-US" altLang="zh-CN" sz="2800" b="1">
                  <a:solidFill>
                    <a:schemeClr val="dk1"/>
                  </a:solidFill>
                  <a:latin typeface="微软雅黑" panose="020B0503020204020204" charset="-122"/>
                  <a:ea typeface="微软雅黑" panose="020B0503020204020204" charset="-122"/>
                </a:rPr>
                <a:t>286</a:t>
              </a:r>
              <a:r>
                <a:rPr lang="zh-CN" altLang="en-US" sz="2800" b="1">
                  <a:solidFill>
                    <a:schemeClr val="dk1"/>
                  </a:solidFill>
                  <a:latin typeface="微软雅黑" panose="020B0503020204020204" charset="-122"/>
                  <a:ea typeface="微软雅黑" panose="020B0503020204020204" charset="-122"/>
                </a:rPr>
                <a:t>亿元，还需继续重视和加强</a:t>
              </a:r>
              <a:r>
                <a:rPr lang="zh-CN" altLang="en-US" sz="2800" b="1">
                  <a:solidFill>
                    <a:srgbClr val="FF3F2B"/>
                  </a:solidFill>
                  <a:latin typeface="微软雅黑" panose="020B0503020204020204" charset="-122"/>
                  <a:ea typeface="微软雅黑" panose="020B0503020204020204" charset="-122"/>
                </a:rPr>
                <a:t>监管措施</a:t>
              </a:r>
              <a:r>
                <a:rPr lang="zh-CN" altLang="en-US" sz="2800" b="1">
                  <a:solidFill>
                    <a:schemeClr val="dk1"/>
                  </a:solidFill>
                  <a:latin typeface="微软雅黑" panose="020B0503020204020204" charset="-122"/>
                  <a:ea typeface="微软雅黑" panose="020B0503020204020204" charset="-122"/>
                </a:rPr>
                <a:t>！</a:t>
              </a:r>
              <a:endParaRPr lang="zh-CN" altLang="en-US" sz="2800" b="1">
                <a:solidFill>
                  <a:schemeClr val="dk1"/>
                </a:solidFill>
                <a:latin typeface="微软雅黑" panose="020B0503020204020204" charset="-122"/>
                <a:ea typeface="微软雅黑" panose="020B0503020204020204" charset="-122"/>
              </a:endParaRPr>
            </a:p>
          </p:txBody>
        </p:sp>
      </p:grpSp>
      <p:sp>
        <p:nvSpPr>
          <p:cNvPr id="5" name="文本框 4"/>
          <p:cNvSpPr txBox="1"/>
          <p:nvPr/>
        </p:nvSpPr>
        <p:spPr>
          <a:xfrm>
            <a:off x="40640" y="33020"/>
            <a:ext cx="55975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5. </a:t>
            </a:r>
            <a:r>
              <a:rPr sz="2800" b="1">
                <a:solidFill>
                  <a:srgbClr val="FF3F2B"/>
                </a:solidFill>
                <a:latin typeface="微软雅黑" panose="020B0503020204020204" charset="-122"/>
                <a:ea typeface="微软雅黑" panose="020B0503020204020204" charset="-122"/>
                <a:cs typeface="微软雅黑" panose="020B0503020204020204" charset="-122"/>
              </a:rPr>
              <a:t>根治欠薪的成果得到进一步巩固</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000"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ppt_w</p:attrName>
                                        </p:attrNameLst>
                                      </p:cBhvr>
                                      <p:tavLst>
                                        <p:tav tm="0" fmla="#ppt_w*sin(2.5*pi*$)">
                                          <p:val>
                                            <p:fltVal val="0"/>
                                          </p:val>
                                        </p:tav>
                                        <p:tav tm="100000">
                                          <p:val>
                                            <p:fltVal val="1"/>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000" fill="hold">
                                          <p:stCondLst>
                                            <p:cond delay="0"/>
                                          </p:stCondLst>
                                        </p:cTn>
                                        <p:tgtEl>
                                          <p:spTgt spid="44"/>
                                        </p:tgtEl>
                                        <p:attrNameLst>
                                          <p:attrName>style.visibility</p:attrName>
                                        </p:attrNameLst>
                                      </p:cBhvr>
                                      <p:to>
                                        <p:strVal val="visible"/>
                                      </p:to>
                                    </p:set>
                                    <p:animEffect transition="in" filter="circle(in)">
                                      <p:cBhvr>
                                        <p:cTn id="2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2" grpId="0"/>
      <p:bldP spid="1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http://photo-static-api.fotomore.com/creative/vcg/veer/400/new/VCG41N496314670.jpg" descr="&amp;pky230_sjzg_VCG41N496314670&amp;2&amp;src_toppic_inpsrchzd1&amp;"/>
          <p:cNvPicPr>
            <a:picLocks noChangeAspect="1"/>
          </p:cNvPicPr>
          <p:nvPr/>
        </p:nvPicPr>
        <p:blipFill>
          <a:blip r:embed="rId1"/>
          <a:srcRect l="59684" t="12593" b="25537"/>
          <a:stretch>
            <a:fillRect/>
          </a:stretch>
        </p:blipFill>
        <p:spPr>
          <a:xfrm flipH="1">
            <a:off x="0" y="3282950"/>
            <a:ext cx="4090670" cy="3531235"/>
          </a:xfrm>
          <a:prstGeom prst="rect">
            <a:avLst/>
          </a:prstGeom>
        </p:spPr>
      </p:pic>
      <p:sp>
        <p:nvSpPr>
          <p:cNvPr id="3" name="文本框 2"/>
          <p:cNvSpPr txBox="1"/>
          <p:nvPr/>
        </p:nvSpPr>
        <p:spPr>
          <a:xfrm>
            <a:off x="3041650" y="2068830"/>
            <a:ext cx="3260090" cy="46037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p>
            <a:pPr algn="ctr" fontAlgn="auto">
              <a:lnSpc>
                <a:spcPct val="100000"/>
              </a:lnSpc>
            </a:pPr>
            <a:r>
              <a:rPr lang="zh-CN" altLang="en-US" sz="2400">
                <a:latin typeface="微软雅黑" panose="020B0503020204020204" charset="-122"/>
                <a:ea typeface="微软雅黑" panose="020B0503020204020204" charset="-122"/>
                <a:sym typeface="+mn-ea"/>
              </a:rPr>
              <a:t>发过程结算的红头文件</a:t>
            </a:r>
            <a:endParaRPr lang="zh-CN" altLang="en-US" sz="2400">
              <a:latin typeface="微软雅黑" panose="020B0503020204020204" charset="-122"/>
              <a:ea typeface="微软雅黑" panose="020B0503020204020204" charset="-122"/>
              <a:sym typeface="+mn-ea"/>
            </a:endParaRPr>
          </a:p>
        </p:txBody>
      </p:sp>
      <p:sp>
        <p:nvSpPr>
          <p:cNvPr id="5" name="文本框 4"/>
          <p:cNvSpPr txBox="1"/>
          <p:nvPr/>
        </p:nvSpPr>
        <p:spPr>
          <a:xfrm>
            <a:off x="7182485" y="2039620"/>
            <a:ext cx="2666365" cy="521970"/>
          </a:xfrm>
          <a:prstGeom prst="rect">
            <a:avLst/>
          </a:prstGeom>
          <a:noFill/>
        </p:spPr>
        <p:txBody>
          <a:bodyPr wrap="square" rtlCol="0" anchor="t">
            <a:spAutoFit/>
          </a:bodyPr>
          <a:p>
            <a:pPr algn="l" fontAlgn="auto">
              <a:lnSpc>
                <a:spcPct val="100000"/>
              </a:lnSpc>
            </a:pPr>
            <a:r>
              <a:rPr lang="zh-CN" altLang="en-US" sz="2800" b="1">
                <a:solidFill>
                  <a:srgbClr val="FF0000"/>
                </a:solidFill>
                <a:latin typeface="微软雅黑" panose="020B0503020204020204" charset="-122"/>
                <a:ea typeface="微软雅黑" panose="020B0503020204020204" charset="-122"/>
                <a:sym typeface="+mn-ea"/>
              </a:rPr>
              <a:t>不落地的手段！</a:t>
            </a:r>
            <a:endParaRPr lang="zh-CN" altLang="en-US" sz="2800" b="1">
              <a:solidFill>
                <a:srgbClr val="FF0000"/>
              </a:solidFill>
              <a:latin typeface="微软雅黑" panose="020B0503020204020204" charset="-122"/>
              <a:ea typeface="微软雅黑" panose="020B0503020204020204" charset="-122"/>
            </a:endParaRPr>
          </a:p>
        </p:txBody>
      </p:sp>
      <p:pic>
        <p:nvPicPr>
          <p:cNvPr id="6" name="http://photo-static-api.fotomore.com/creative/vcg/veer/400/new/VCG41N496314670.jpg" descr="&amp;pky230_sjzg_VCG41N496314670&amp;2&amp;src_toppic_inpsrchzd1&amp;"/>
          <p:cNvPicPr>
            <a:picLocks noChangeAspect="1"/>
          </p:cNvPicPr>
          <p:nvPr/>
        </p:nvPicPr>
        <p:blipFill>
          <a:blip r:embed="rId1"/>
          <a:srcRect t="33889" r="53226" b="25537"/>
          <a:stretch>
            <a:fillRect/>
          </a:stretch>
        </p:blipFill>
        <p:spPr>
          <a:xfrm flipH="1">
            <a:off x="7245350" y="4084320"/>
            <a:ext cx="4946650" cy="2413635"/>
          </a:xfrm>
          <a:prstGeom prst="rect">
            <a:avLst/>
          </a:prstGeom>
        </p:spPr>
      </p:pic>
      <p:grpSp>
        <p:nvGrpSpPr>
          <p:cNvPr id="7" name="组合 6"/>
          <p:cNvGrpSpPr/>
          <p:nvPr/>
        </p:nvGrpSpPr>
        <p:grpSpPr>
          <a:xfrm>
            <a:off x="3641725" y="3648075"/>
            <a:ext cx="4057650" cy="2917190"/>
            <a:chOff x="6902" y="1768"/>
            <a:chExt cx="6529" cy="4556"/>
          </a:xfrm>
          <a:effectLst>
            <a:outerShdw blurRad="50800" dist="38100" dir="2700000" algn="tl" rotWithShape="0">
              <a:prstClr val="black">
                <a:alpha val="40000"/>
              </a:prstClr>
            </a:outerShdw>
          </a:effectLst>
        </p:grpSpPr>
        <p:sp>
          <p:nvSpPr>
            <p:cNvPr id="8" name="爆炸形 2 7"/>
            <p:cNvSpPr/>
            <p:nvPr>
              <p:custDataLst>
                <p:tags r:id="rId2"/>
              </p:custDataLst>
            </p:nvPr>
          </p:nvSpPr>
          <p:spPr>
            <a:xfrm rot="1620000">
              <a:off x="6902" y="1768"/>
              <a:ext cx="6529" cy="4556"/>
            </a:xfrm>
            <a:prstGeom prst="irregularSeal2">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0" name="文本框 9"/>
            <p:cNvSpPr txBox="1"/>
            <p:nvPr>
              <p:custDataLst>
                <p:tags r:id="rId3"/>
              </p:custDataLst>
            </p:nvPr>
          </p:nvSpPr>
          <p:spPr>
            <a:xfrm>
              <a:off x="7850" y="2967"/>
              <a:ext cx="4634" cy="1872"/>
            </a:xfrm>
            <a:prstGeom prst="rect">
              <a:avLst/>
            </a:prstGeom>
            <a:noFill/>
          </p:spPr>
          <p:txBody>
            <a:bodyPr wrap="square" rtlCol="0">
              <a:spAutoFit/>
            </a:bodyPr>
            <a:p>
              <a:pPr algn="ctr"/>
              <a:r>
                <a:rPr lang="zh-CN" altLang="en-US" sz="3600" b="1">
                  <a:solidFill>
                    <a:schemeClr val="dk1"/>
                  </a:solidFill>
                  <a:latin typeface="微软雅黑" panose="020B0503020204020204" charset="-122"/>
                  <a:ea typeface="微软雅黑" panose="020B0503020204020204" charset="-122"/>
                </a:rPr>
                <a:t>努力这么大，收效那么小。</a:t>
              </a:r>
              <a:endParaRPr lang="zh-CN" altLang="en-US" sz="3600" b="1">
                <a:solidFill>
                  <a:schemeClr val="dk1"/>
                </a:solidFill>
                <a:latin typeface="微软雅黑" panose="020B0503020204020204" charset="-122"/>
                <a:ea typeface="微软雅黑" panose="020B0503020204020204" charset="-122"/>
              </a:endParaRPr>
            </a:p>
          </p:txBody>
        </p:sp>
      </p:grpSp>
      <p:sp>
        <p:nvSpPr>
          <p:cNvPr id="11" name="文本框 10"/>
          <p:cNvSpPr txBox="1"/>
          <p:nvPr/>
        </p:nvSpPr>
        <p:spPr>
          <a:xfrm>
            <a:off x="3042285" y="1414780"/>
            <a:ext cx="3260090" cy="46037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p>
            <a:pPr algn="ctr" fontAlgn="auto">
              <a:lnSpc>
                <a:spcPct val="100000"/>
              </a:lnSpc>
            </a:pPr>
            <a:r>
              <a:rPr lang="zh-CN" altLang="en-US" sz="2400">
                <a:latin typeface="微软雅黑" panose="020B0503020204020204" charset="-122"/>
                <a:ea typeface="微软雅黑" panose="020B0503020204020204" charset="-122"/>
                <a:sym typeface="+mn-ea"/>
              </a:rPr>
              <a:t>实名制的监管政策</a:t>
            </a:r>
            <a:endParaRPr lang="zh-CN" altLang="en-US" sz="2400">
              <a:latin typeface="微软雅黑" panose="020B0503020204020204" charset="-122"/>
              <a:ea typeface="微软雅黑" panose="020B0503020204020204" charset="-122"/>
              <a:sym typeface="+mn-ea"/>
            </a:endParaRPr>
          </a:p>
        </p:txBody>
      </p:sp>
      <p:sp>
        <p:nvSpPr>
          <p:cNvPr id="12" name="文本框 11"/>
          <p:cNvSpPr txBox="1"/>
          <p:nvPr/>
        </p:nvSpPr>
        <p:spPr>
          <a:xfrm>
            <a:off x="7170420" y="1383665"/>
            <a:ext cx="2002155" cy="521970"/>
          </a:xfrm>
          <a:prstGeom prst="rect">
            <a:avLst/>
          </a:prstGeom>
          <a:noFill/>
        </p:spPr>
        <p:txBody>
          <a:bodyPr wrap="square" rtlCol="0" anchor="t">
            <a:spAutoFit/>
          </a:bodyPr>
          <a:p>
            <a:pPr algn="l" fontAlgn="auto">
              <a:lnSpc>
                <a:spcPct val="100000"/>
              </a:lnSpc>
            </a:pPr>
            <a:r>
              <a:rPr lang="zh-CN" altLang="en-US" sz="2800" b="1">
                <a:solidFill>
                  <a:srgbClr val="FF0000"/>
                </a:solidFill>
                <a:latin typeface="微软雅黑" panose="020B0503020204020204" charset="-122"/>
                <a:ea typeface="微软雅黑" panose="020B0503020204020204" charset="-122"/>
                <a:sym typeface="+mn-ea"/>
              </a:rPr>
              <a:t>事后避责！</a:t>
            </a:r>
            <a:endParaRPr lang="zh-CN" altLang="en-US" sz="2800" b="1">
              <a:solidFill>
                <a:srgbClr val="FF0000"/>
              </a:solidFill>
              <a:latin typeface="微软雅黑" panose="020B0503020204020204" charset="-122"/>
              <a:ea typeface="微软雅黑" panose="020B0503020204020204" charset="-122"/>
            </a:endParaRPr>
          </a:p>
        </p:txBody>
      </p:sp>
      <p:sp>
        <p:nvSpPr>
          <p:cNvPr id="14" name="右箭头 13"/>
          <p:cNvSpPr/>
          <p:nvPr/>
        </p:nvSpPr>
        <p:spPr>
          <a:xfrm>
            <a:off x="6301740" y="2168525"/>
            <a:ext cx="774700" cy="2540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15" name="右箭头 14"/>
          <p:cNvSpPr/>
          <p:nvPr/>
        </p:nvSpPr>
        <p:spPr>
          <a:xfrm>
            <a:off x="6302375" y="1517015"/>
            <a:ext cx="774700" cy="2540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4" name="文本框 3"/>
          <p:cNvSpPr txBox="1"/>
          <p:nvPr/>
        </p:nvSpPr>
        <p:spPr>
          <a:xfrm>
            <a:off x="3042920" y="2715895"/>
            <a:ext cx="3259455" cy="46037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p>
            <a:pPr algn="ctr" fontAlgn="auto">
              <a:lnSpc>
                <a:spcPct val="100000"/>
              </a:lnSpc>
            </a:pPr>
            <a:r>
              <a:rPr sz="2400">
                <a:latin typeface="微软雅黑" panose="020B0503020204020204" charset="-122"/>
                <a:ea typeface="微软雅黑" panose="020B0503020204020204" charset="-122"/>
                <a:sym typeface="+mn-ea"/>
              </a:rPr>
              <a:t>招标</a:t>
            </a:r>
            <a:r>
              <a:rPr lang="zh-CN" sz="2400">
                <a:latin typeface="微软雅黑" panose="020B0503020204020204" charset="-122"/>
                <a:ea typeface="微软雅黑" panose="020B0503020204020204" charset="-122"/>
                <a:sym typeface="+mn-ea"/>
              </a:rPr>
              <a:t>、</a:t>
            </a:r>
            <a:r>
              <a:rPr sz="2400">
                <a:latin typeface="微软雅黑" panose="020B0503020204020204" charset="-122"/>
                <a:ea typeface="微软雅黑" panose="020B0503020204020204" charset="-122"/>
                <a:sym typeface="+mn-ea"/>
              </a:rPr>
              <a:t>评标</a:t>
            </a:r>
            <a:endParaRPr lang="zh-CN" sz="2400">
              <a:latin typeface="微软雅黑" panose="020B0503020204020204" charset="-122"/>
              <a:ea typeface="微软雅黑" panose="020B0503020204020204" charset="-122"/>
              <a:sym typeface="+mn-ea"/>
            </a:endParaRPr>
          </a:p>
        </p:txBody>
      </p:sp>
      <p:sp>
        <p:nvSpPr>
          <p:cNvPr id="16" name="右箭头 15"/>
          <p:cNvSpPr/>
          <p:nvPr/>
        </p:nvSpPr>
        <p:spPr>
          <a:xfrm>
            <a:off x="6301740" y="2820035"/>
            <a:ext cx="774700" cy="2540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17" name="文本框 16"/>
          <p:cNvSpPr txBox="1"/>
          <p:nvPr/>
        </p:nvSpPr>
        <p:spPr>
          <a:xfrm>
            <a:off x="7170420" y="2675890"/>
            <a:ext cx="1700530" cy="521970"/>
          </a:xfrm>
          <a:prstGeom prst="rect">
            <a:avLst/>
          </a:prstGeom>
          <a:noFill/>
        </p:spPr>
        <p:txBody>
          <a:bodyPr wrap="square" rtlCol="0" anchor="t">
            <a:spAutoFit/>
          </a:bodyPr>
          <a:p>
            <a:pPr algn="l" fontAlgn="auto">
              <a:lnSpc>
                <a:spcPct val="100000"/>
              </a:lnSpc>
            </a:pPr>
            <a:r>
              <a:rPr lang="zh-CN" altLang="en-US" sz="2800" b="1">
                <a:solidFill>
                  <a:srgbClr val="FF0000"/>
                </a:solidFill>
                <a:latin typeface="微软雅黑" panose="020B0503020204020204" charset="-122"/>
                <a:ea typeface="微软雅黑" panose="020B0503020204020204" charset="-122"/>
              </a:rPr>
              <a:t>走形式！</a:t>
            </a:r>
            <a:endParaRPr lang="zh-CN" altLang="en-US" sz="2800" b="1">
              <a:solidFill>
                <a:srgbClr val="FF0000"/>
              </a:solidFill>
              <a:latin typeface="微软雅黑" panose="020B0503020204020204" charset="-122"/>
              <a:ea typeface="微软雅黑" panose="020B0503020204020204" charset="-122"/>
            </a:endParaRPr>
          </a:p>
        </p:txBody>
      </p:sp>
      <p:pic>
        <p:nvPicPr>
          <p:cNvPr id="23" name="图片 22"/>
          <p:cNvPicPr>
            <a:picLocks noChangeAspect="1"/>
          </p:cNvPicPr>
          <p:nvPr/>
        </p:nvPicPr>
        <p:blipFill>
          <a:blip r:embed="rId4"/>
          <a:srcRect l="7510" t="13684" r="7905" b="12105"/>
          <a:stretch>
            <a:fillRect/>
          </a:stretch>
        </p:blipFill>
        <p:spPr>
          <a:xfrm>
            <a:off x="9067800" y="3608070"/>
            <a:ext cx="2717800" cy="1790700"/>
          </a:xfrm>
          <a:prstGeom prst="rect">
            <a:avLst/>
          </a:prstGeom>
        </p:spPr>
      </p:pic>
      <p:sp>
        <p:nvSpPr>
          <p:cNvPr id="9" name="文本框 8"/>
          <p:cNvSpPr txBox="1"/>
          <p:nvPr/>
        </p:nvSpPr>
        <p:spPr>
          <a:xfrm>
            <a:off x="40640" y="33020"/>
            <a:ext cx="41751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6. </a:t>
            </a:r>
            <a:r>
              <a:rPr sz="2800" b="1">
                <a:solidFill>
                  <a:srgbClr val="FF3F2B"/>
                </a:solidFill>
                <a:latin typeface="微软雅黑" panose="020B0503020204020204" charset="-122"/>
                <a:ea typeface="微软雅黑" panose="020B0503020204020204" charset="-122"/>
                <a:cs typeface="微软雅黑" panose="020B0503020204020204" charset="-122"/>
              </a:rPr>
              <a:t>曾经努力</a:t>
            </a:r>
            <a:r>
              <a:rPr lang="zh-CN" sz="2800" b="1">
                <a:solidFill>
                  <a:srgbClr val="FF3F2B"/>
                </a:solidFill>
                <a:latin typeface="微软雅黑" panose="020B0503020204020204" charset="-122"/>
                <a:ea typeface="微软雅黑" panose="020B0503020204020204" charset="-122"/>
                <a:cs typeface="微软雅黑" panose="020B0503020204020204" charset="-122"/>
              </a:rPr>
              <a:t>，</a:t>
            </a:r>
            <a:r>
              <a:rPr sz="2800" b="1">
                <a:solidFill>
                  <a:srgbClr val="FF3F2B"/>
                </a:solidFill>
                <a:latin typeface="微软雅黑" panose="020B0503020204020204" charset="-122"/>
                <a:ea typeface="微软雅黑" panose="020B0503020204020204" charset="-122"/>
                <a:cs typeface="微软雅黑" panose="020B0503020204020204" charset="-122"/>
              </a:rPr>
              <a:t>收效甚微</a:t>
            </a:r>
            <a:r>
              <a:rPr lang="zh-CN" sz="2800" b="1">
                <a:solidFill>
                  <a:srgbClr val="FF3F2B"/>
                </a:solidFill>
                <a:latin typeface="微软雅黑" panose="020B0503020204020204" charset="-122"/>
                <a:ea typeface="微软雅黑" panose="020B0503020204020204" charset="-122"/>
                <a:cs typeface="微软雅黑" panose="020B0503020204020204" charset="-122"/>
              </a:rPr>
              <a:t>！</a:t>
            </a:r>
            <a:endParaRPr lang="zh-CN"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1+#ppt_w/2"/>
                                          </p:val>
                                        </p:tav>
                                        <p:tav tm="100000">
                                          <p:val>
                                            <p:strVal val="#ppt_x"/>
                                          </p:val>
                                        </p:tav>
                                      </p:tavLst>
                                    </p:anim>
                                    <p:anim calcmode="lin" valueType="num">
                                      <p:cBhvr additive="base">
                                        <p:cTn id="5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900" decel="100000" fill="hold"/>
                                        <p:tgtEl>
                                          <p:spTgt spid="7"/>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checkerboard(across)">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p:bldP spid="11" grpId="0" bldLvl="0" animBg="1"/>
      <p:bldP spid="11" grpId="1"/>
      <p:bldP spid="14" grpId="0" bldLvl="0" animBg="1"/>
      <p:bldP spid="5" grpId="0"/>
      <p:bldP spid="14" grpId="1" animBg="1"/>
      <p:bldP spid="5" grpId="1"/>
      <p:bldP spid="15" grpId="0" bldLvl="0" animBg="1"/>
      <p:bldP spid="12" grpId="0"/>
      <p:bldP spid="15" grpId="1" animBg="1"/>
      <p:bldP spid="12" grpId="1"/>
      <p:bldP spid="4" grpId="0" bldLvl="0" animBg="1"/>
      <p:bldP spid="4" grpId="1"/>
      <p:bldP spid="16" grpId="0" bldLvl="0" animBg="1"/>
      <p:bldP spid="16" grpId="1" animBg="1"/>
      <p:bldP spid="17" grpId="0"/>
      <p:bldP spid="1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54680" y="2241550"/>
            <a:ext cx="7256780" cy="2449830"/>
            <a:chOff x="4968" y="3530"/>
            <a:chExt cx="12741" cy="4294"/>
          </a:xfrm>
        </p:grpSpPr>
        <p:sp>
          <p:nvSpPr>
            <p:cNvPr id="8" name="íšḻiḋe"/>
            <p:cNvSpPr/>
            <p:nvPr userDrawn="1"/>
          </p:nvSpPr>
          <p:spPr>
            <a:xfrm flipH="1">
              <a:off x="4968" y="378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solidFill>
              <a:schemeClr val="accent2">
                <a:lumMod val="20000"/>
                <a:lumOff val="80000"/>
              </a:schemeClr>
            </a:soli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sp>
          <p:nvSpPr>
            <p:cNvPr id="9" name="íšḻiḋe"/>
            <p:cNvSpPr/>
            <p:nvPr userDrawn="1"/>
          </p:nvSpPr>
          <p:spPr>
            <a:xfrm flipH="1">
              <a:off x="5373" y="353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gradFill>
              <a:gsLst>
                <a:gs pos="33000">
                  <a:srgbClr val="E96505"/>
                </a:gs>
                <a:gs pos="100000">
                  <a:srgbClr val="FE8106"/>
                </a:gs>
              </a:gsLst>
              <a:lin ang="6600000" scaled="0"/>
            </a:gra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grpSp>
      <p:grpSp>
        <p:nvGrpSpPr>
          <p:cNvPr id="10" name="组合 9"/>
          <p:cNvGrpSpPr/>
          <p:nvPr userDrawn="1"/>
        </p:nvGrpSpPr>
        <p:grpSpPr>
          <a:xfrm flipH="1">
            <a:off x="1032004" y="1500827"/>
            <a:ext cx="3706409" cy="5077842"/>
            <a:chOff x="1136779" y="576902"/>
            <a:chExt cx="3706409" cy="5077842"/>
          </a:xfrm>
        </p:grpSpPr>
        <p:grpSp>
          <p:nvGrpSpPr>
            <p:cNvPr id="11" name="组合 10"/>
            <p:cNvGrpSpPr/>
            <p:nvPr/>
          </p:nvGrpSpPr>
          <p:grpSpPr>
            <a:xfrm>
              <a:off x="1136779" y="576902"/>
              <a:ext cx="3706409" cy="4712880"/>
              <a:chOff x="1032106" y="576032"/>
              <a:chExt cx="3242020" cy="4122386"/>
            </a:xfrm>
          </p:grpSpPr>
          <p:pic>
            <p:nvPicPr>
              <p:cNvPr id="13" name="图片 12"/>
              <p:cNvPicPr>
                <a:picLocks noChangeAspect="1"/>
              </p:cNvPicPr>
              <p:nvPr/>
            </p:nvPicPr>
            <p:blipFill>
              <a:blip r:embed="rId1"/>
              <a:stretch>
                <a:fillRect/>
              </a:stretch>
            </p:blipFill>
            <p:spPr>
              <a:xfrm>
                <a:off x="1032106" y="576032"/>
                <a:ext cx="2050836" cy="4122386"/>
              </a:xfrm>
              <a:prstGeom prst="rect">
                <a:avLst/>
              </a:prstGeom>
            </p:spPr>
          </p:pic>
          <p:pic>
            <p:nvPicPr>
              <p:cNvPr id="14" name="图片 13"/>
              <p:cNvPicPr>
                <a:picLocks noChangeAspect="1"/>
              </p:cNvPicPr>
              <p:nvPr/>
            </p:nvPicPr>
            <p:blipFill>
              <a:blip r:embed="rId2"/>
              <a:stretch>
                <a:fillRect/>
              </a:stretch>
            </p:blipFill>
            <p:spPr>
              <a:xfrm>
                <a:off x="3274936" y="1796163"/>
                <a:ext cx="999190" cy="2615208"/>
              </a:xfrm>
              <a:prstGeom prst="rect">
                <a:avLst/>
              </a:prstGeom>
            </p:spPr>
          </p:pic>
        </p:grpSp>
        <p:pic>
          <p:nvPicPr>
            <p:cNvPr id="12" name="图片 11"/>
            <p:cNvPicPr>
              <a:picLocks noChangeAspect="1"/>
            </p:cNvPicPr>
            <p:nvPr/>
          </p:nvPicPr>
          <p:blipFill>
            <a:blip r:embed="rId3"/>
            <a:stretch>
              <a:fillRect/>
            </a:stretch>
          </p:blipFill>
          <p:spPr>
            <a:xfrm>
              <a:off x="2463818" y="2567580"/>
              <a:ext cx="1017653" cy="3087164"/>
            </a:xfrm>
            <a:prstGeom prst="rect">
              <a:avLst/>
            </a:prstGeom>
          </p:spPr>
        </p:pic>
      </p:grpSp>
      <p:sp>
        <p:nvSpPr>
          <p:cNvPr id="3" name="文本框 2"/>
          <p:cNvSpPr txBox="1"/>
          <p:nvPr/>
        </p:nvSpPr>
        <p:spPr>
          <a:xfrm>
            <a:off x="4738370" y="2578100"/>
            <a:ext cx="5602605" cy="13220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04.</a:t>
            </a:r>
            <a:r>
              <a:rPr lang="zh-CN" altLang="en-US"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解决两拖的核心是</a:t>
            </a:r>
            <a:endParaRPr lang="zh-CN" altLang="en-US"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     </a:t>
            </a:r>
            <a:r>
              <a:rPr lang="zh-CN" altLang="en-US"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解决第一拖</a:t>
            </a:r>
            <a:endParaRPr kumimoji="0" lang="zh-CN" altLang="en-US" sz="4000" b="1" i="0" u="none" strike="noStrike" kern="1200" cap="none" spc="0" normalizeH="0" baseline="0"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sym typeface="+mn-ea"/>
            </a:endParaRPr>
          </a:p>
        </p:txBody>
      </p:sp>
      <p:sp>
        <p:nvSpPr>
          <p:cNvPr id="18" name="任意多边形: 形状 3"/>
          <p:cNvSpPr/>
          <p:nvPr/>
        </p:nvSpPr>
        <p:spPr>
          <a:xfrm>
            <a:off x="-8255" y="-8255"/>
            <a:ext cx="2016125" cy="1147445"/>
          </a:xfrm>
          <a:custGeom>
            <a:avLst/>
            <a:gdLst>
              <a:gd name="connsiteX0" fmla="*/ 0 w 4221877"/>
              <a:gd name="connsiteY0" fmla="*/ 0 h 3952019"/>
              <a:gd name="connsiteX1" fmla="*/ 4221877 w 4221877"/>
              <a:gd name="connsiteY1" fmla="*/ 0 h 3952019"/>
              <a:gd name="connsiteX2" fmla="*/ 4163765 w 4221877"/>
              <a:gd name="connsiteY2" fmla="*/ 203448 h 3952019"/>
              <a:gd name="connsiteX3" fmla="*/ 3448050 w 4221877"/>
              <a:gd name="connsiteY3" fmla="*/ 1619250 h 3952019"/>
              <a:gd name="connsiteX4" fmla="*/ 1866900 w 4221877"/>
              <a:gd name="connsiteY4" fmla="*/ 2362200 h 3952019"/>
              <a:gd name="connsiteX5" fmla="*/ 628650 w 4221877"/>
              <a:gd name="connsiteY5" fmla="*/ 3162300 h 3952019"/>
              <a:gd name="connsiteX6" fmla="*/ 51534 w 4221877"/>
              <a:gd name="connsiteY6" fmla="*/ 3881314 h 3952019"/>
              <a:gd name="connsiteX7" fmla="*/ 0 w 4221877"/>
              <a:gd name="connsiteY7" fmla="*/ 3952019 h 39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877" h="3952019">
                <a:moveTo>
                  <a:pt x="0" y="0"/>
                </a:moveTo>
                <a:lnTo>
                  <a:pt x="4221877" y="0"/>
                </a:lnTo>
                <a:lnTo>
                  <a:pt x="4163765" y="203448"/>
                </a:lnTo>
                <a:cubicBezTo>
                  <a:pt x="4006453" y="710208"/>
                  <a:pt x="3750469" y="1290638"/>
                  <a:pt x="3448050" y="1619250"/>
                </a:cubicBezTo>
                <a:cubicBezTo>
                  <a:pt x="3044825" y="2057400"/>
                  <a:pt x="2451100" y="2085975"/>
                  <a:pt x="1866900" y="2362200"/>
                </a:cubicBezTo>
                <a:cubicBezTo>
                  <a:pt x="1282700" y="2638425"/>
                  <a:pt x="1168400" y="2593975"/>
                  <a:pt x="628650" y="3162300"/>
                </a:cubicBezTo>
                <a:cubicBezTo>
                  <a:pt x="459978" y="3339902"/>
                  <a:pt x="262471" y="3594398"/>
                  <a:pt x="51534" y="3881314"/>
                </a:cubicBezTo>
                <a:lnTo>
                  <a:pt x="0" y="3952019"/>
                </a:lnTo>
                <a:close/>
              </a:path>
            </a:pathLst>
          </a:custGeom>
          <a:gradFill flip="none" rotWithShape="1">
            <a:gsLst>
              <a:gs pos="0">
                <a:srgbClr val="FE9B33"/>
              </a:gs>
              <a:gs pos="100000">
                <a:srgbClr val="FFC000"/>
              </a:gs>
            </a:gsLst>
            <a:lin ang="5400000" scaled="1"/>
            <a:tileRect/>
          </a:gradFill>
          <a:ln>
            <a:noFill/>
          </a:ln>
          <a:effectLst>
            <a:outerShdw blurRad="254000" dist="101600" dir="5400000" algn="t" rotWithShape="0">
              <a:srgbClr val="FE9B3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prstClr val="white"/>
              </a:solidFill>
              <a:latin typeface="苹方 常规" panose="020B0300000000000000" pitchFamily="34" charset="-122"/>
              <a:ea typeface="苹方 常规" panose="020B0300000000000000" pitchFamily="34" charset="-122"/>
            </a:endParaRPr>
          </a:p>
        </p:txBody>
      </p:sp>
      <p:pic>
        <p:nvPicPr>
          <p:cNvPr id="19" name="图片 18" descr="组 1452"/>
          <p:cNvPicPr>
            <a:picLocks noChangeAspect="1"/>
          </p:cNvPicPr>
          <p:nvPr/>
        </p:nvPicPr>
        <p:blipFill>
          <a:blip r:embed="rId4"/>
          <a:stretch>
            <a:fillRect/>
          </a:stretch>
        </p:blipFill>
        <p:spPr>
          <a:xfrm>
            <a:off x="124460" y="142240"/>
            <a:ext cx="1221105" cy="364490"/>
          </a:xfrm>
          <a:prstGeom prst="rect">
            <a:avLst/>
          </a:prstGeom>
        </p:spPr>
      </p:pic>
      <p:sp>
        <p:nvSpPr>
          <p:cNvPr id="4" name="矩形 3"/>
          <p:cNvSpPr/>
          <p:nvPr/>
        </p:nvSpPr>
        <p:spPr>
          <a:xfrm>
            <a:off x="4653915" y="4548505"/>
            <a:ext cx="6059170" cy="1014730"/>
          </a:xfrm>
          <a:prstGeom prst="rect">
            <a:avLst/>
          </a:prstGeom>
        </p:spPr>
        <p:txBody>
          <a:bodyPr wrap="square">
            <a:spAutoFit/>
          </a:bodyPr>
          <a:p>
            <a:pPr marL="342900" indent="-342900" algn="l" fontAlgn="auto">
              <a:lnSpc>
                <a:spcPct val="150000"/>
              </a:lnSpc>
              <a:buFont typeface="Wingdings" panose="05000000000000000000" charset="0"/>
              <a:buChar char="u"/>
            </a:pPr>
            <a:r>
              <a:rPr lang="zh-CN" altLang="en-US" sz="2000" b="1" dirty="0">
                <a:solidFill>
                  <a:srgbClr val="FF3F2B"/>
                </a:solidFill>
                <a:latin typeface="微软雅黑" panose="020B0503020204020204" charset="-122"/>
                <a:ea typeface="微软雅黑" panose="020B0503020204020204" charset="-122"/>
                <a:sym typeface="+mn-ea"/>
              </a:rPr>
              <a:t>问渠那得清如许？为有源头活水来。</a:t>
            </a:r>
            <a:endParaRPr lang="zh-CN" altLang="en-US" sz="2000" b="1" dirty="0">
              <a:solidFill>
                <a:srgbClr val="FF3F2B"/>
              </a:solidFill>
              <a:latin typeface="微软雅黑" panose="020B0503020204020204" charset="-122"/>
              <a:ea typeface="微软雅黑" panose="020B0503020204020204" charset="-122"/>
              <a:sym typeface="+mn-ea"/>
            </a:endParaRPr>
          </a:p>
          <a:p>
            <a:pPr marL="342900" indent="-342900" algn="l" fontAlgn="auto">
              <a:lnSpc>
                <a:spcPct val="150000"/>
              </a:lnSpc>
              <a:buFont typeface="Wingdings" panose="05000000000000000000" charset="0"/>
              <a:buChar char="u"/>
            </a:pPr>
            <a:r>
              <a:rPr lang="zh-CN" altLang="en-US" sz="2000" b="1" dirty="0">
                <a:solidFill>
                  <a:srgbClr val="FF3F2B"/>
                </a:solidFill>
                <a:latin typeface="微软雅黑" panose="020B0503020204020204" charset="-122"/>
                <a:ea typeface="微软雅黑" panose="020B0503020204020204" charset="-122"/>
                <a:sym typeface="+mn-ea"/>
              </a:rPr>
              <a:t>只要甲方的钱往下流动了，一切问题迎刃而解！</a:t>
            </a:r>
            <a:endParaRPr lang="zh-CN" altLang="en-US" sz="2000" b="1" dirty="0">
              <a:solidFill>
                <a:srgbClr val="FF3F2B"/>
              </a:solidFill>
              <a:latin typeface="微软雅黑" panose="020B0503020204020204" charset="-122"/>
              <a:ea typeface="微软雅黑" panose="020B050302020402020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千库网_大海海水波涛汹涌唯美写实蓝色动图gif_GIF编号59060"/>
          <p:cNvPicPr>
            <a:picLocks noChangeAspect="1"/>
          </p:cNvPicPr>
          <p:nvPr/>
        </p:nvPicPr>
        <p:blipFill>
          <a:blip r:embed="rId1"/>
          <a:stretch>
            <a:fillRect/>
          </a:stretch>
        </p:blipFill>
        <p:spPr>
          <a:xfrm>
            <a:off x="0" y="1569085"/>
            <a:ext cx="12192000" cy="5373370"/>
          </a:xfrm>
          <a:prstGeom prst="rect">
            <a:avLst/>
          </a:prstGeom>
        </p:spPr>
      </p:pic>
      <p:sp>
        <p:nvSpPr>
          <p:cNvPr id="2" name="文本框 1"/>
          <p:cNvSpPr txBox="1"/>
          <p:nvPr/>
        </p:nvSpPr>
        <p:spPr>
          <a:xfrm>
            <a:off x="1580515" y="1121410"/>
            <a:ext cx="9368155" cy="2030095"/>
          </a:xfrm>
          <a:prstGeom prst="rect">
            <a:avLst/>
          </a:prstGeom>
          <a:noFill/>
        </p:spPr>
        <p:txBody>
          <a:bodyPr wrap="square" rtlCol="0" anchor="t">
            <a:spAutoFit/>
          </a:bodyPr>
          <a:p>
            <a:pPr algn="l" fontAlgn="auto">
              <a:lnSpc>
                <a:spcPct val="150000"/>
              </a:lnSpc>
            </a:pPr>
            <a:r>
              <a:rPr sz="2800" b="1">
                <a:latin typeface="微软雅黑" panose="020B0503020204020204" charset="-122"/>
                <a:ea typeface="微软雅黑" panose="020B0503020204020204" charset="-122"/>
              </a:rPr>
              <a:t>这么多年了，解决还是冰山一角，因为上面源头的水没开，上面的钱下不来。我们认为解决两拖的核心是解决第一拖，</a:t>
            </a:r>
            <a:r>
              <a:rPr sz="2800" b="1">
                <a:solidFill>
                  <a:srgbClr val="FF3F2B"/>
                </a:solidFill>
                <a:latin typeface="微软雅黑" panose="020B0503020204020204" charset="-122"/>
                <a:ea typeface="微软雅黑" panose="020B0503020204020204" charset="-122"/>
              </a:rPr>
              <a:t>只有第一拖解决了，才可以流通</a:t>
            </a:r>
            <a:r>
              <a:rPr sz="2800" b="1">
                <a:latin typeface="微软雅黑" panose="020B0503020204020204" charset="-122"/>
                <a:ea typeface="微软雅黑" panose="020B0503020204020204" charset="-122"/>
              </a:rPr>
              <a:t>。</a:t>
            </a:r>
            <a:endParaRPr sz="2800" b="1">
              <a:latin typeface="微软雅黑" panose="020B0503020204020204" charset="-122"/>
              <a:ea typeface="微软雅黑" panose="020B0503020204020204" charset="-122"/>
            </a:endParaRPr>
          </a:p>
        </p:txBody>
      </p:sp>
      <p:pic>
        <p:nvPicPr>
          <p:cNvPr id="11" name="http://photo-static-api.fotomore.com/creative/vcg/veer/400/new/VCG41N136163689.jpg" descr="&amp;pky260_sjzg_VCG41N136163689&amp;2&amp;src_toppic_inpsrchzd1&amp;"/>
          <p:cNvPicPr>
            <a:picLocks noChangeAspect="1"/>
          </p:cNvPicPr>
          <p:nvPr/>
        </p:nvPicPr>
        <p:blipFill>
          <a:blip r:embed="rId2"/>
          <a:srcRect t="8067" b="7058"/>
          <a:stretch>
            <a:fillRect/>
          </a:stretch>
        </p:blipFill>
        <p:spPr>
          <a:xfrm>
            <a:off x="-63500" y="2374265"/>
            <a:ext cx="2642870" cy="4276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千库网_大海海水波涛汹涌唯美写实蓝色动图gif_GIF编号59060"/>
          <p:cNvPicPr>
            <a:picLocks noChangeAspect="1"/>
          </p:cNvPicPr>
          <p:nvPr/>
        </p:nvPicPr>
        <p:blipFill>
          <a:blip r:embed="rId1"/>
          <a:stretch>
            <a:fillRect/>
          </a:stretch>
        </p:blipFill>
        <p:spPr>
          <a:xfrm>
            <a:off x="0" y="1569085"/>
            <a:ext cx="12192000" cy="5373370"/>
          </a:xfrm>
          <a:prstGeom prst="rect">
            <a:avLst/>
          </a:prstGeom>
        </p:spPr>
      </p:pic>
      <p:sp>
        <p:nvSpPr>
          <p:cNvPr id="3" name="文本框 2"/>
          <p:cNvSpPr txBox="1"/>
          <p:nvPr/>
        </p:nvSpPr>
        <p:spPr>
          <a:xfrm>
            <a:off x="1621790" y="1177925"/>
            <a:ext cx="9691370" cy="460375"/>
          </a:xfrm>
          <a:prstGeom prst="rect">
            <a:avLst/>
          </a:prstGeom>
          <a:noFill/>
        </p:spPr>
        <p:txBody>
          <a:bodyPr wrap="square" rtlCol="0" anchor="t">
            <a:spAutoFit/>
          </a:bodyPr>
          <a:p>
            <a:pPr algn="l" fontAlgn="auto">
              <a:lnSpc>
                <a:spcPct val="100000"/>
              </a:lnSpc>
            </a:pPr>
            <a:r>
              <a:rPr lang="zh-CN" altLang="en-US" sz="2400" b="1">
                <a:latin typeface="微软雅黑" panose="020B0503020204020204" charset="-122"/>
                <a:ea typeface="微软雅黑" panose="020B0503020204020204" charset="-122"/>
              </a:rPr>
              <a:t>情况一、</a:t>
            </a:r>
            <a:r>
              <a:rPr lang="zh-CN" altLang="en-US" sz="2400" b="1">
                <a:solidFill>
                  <a:srgbClr val="FF3F2B"/>
                </a:solidFill>
                <a:latin typeface="微软雅黑" panose="020B0503020204020204" charset="-122"/>
                <a:ea typeface="微软雅黑" panose="020B0503020204020204" charset="-122"/>
              </a:rPr>
              <a:t>甲方没有钱</a:t>
            </a:r>
            <a:r>
              <a:rPr lang="zh-CN" altLang="en-US" sz="2400" b="1">
                <a:latin typeface="微软雅黑" panose="020B0503020204020204" charset="-122"/>
                <a:ea typeface="微软雅黑" panose="020B0503020204020204" charset="-122"/>
              </a:rPr>
              <a:t>导致的拖欠</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这个我们真解决不了，央行</a:t>
            </a:r>
            <a:r>
              <a:rPr lang="zh-CN" altLang="en-US" sz="2400" b="1">
                <a:latin typeface="微软雅黑" panose="020B0503020204020204" charset="-122"/>
                <a:ea typeface="微软雅黑" panose="020B0503020204020204" charset="-122"/>
              </a:rPr>
              <a:t>解决</a:t>
            </a:r>
            <a:endParaRPr lang="zh-CN" altLang="en-US" sz="2400" b="1">
              <a:latin typeface="微软雅黑" panose="020B0503020204020204" charset="-122"/>
              <a:ea typeface="微软雅黑" panose="020B0503020204020204" charset="-122"/>
            </a:endParaRPr>
          </a:p>
        </p:txBody>
      </p:sp>
      <p:sp>
        <p:nvSpPr>
          <p:cNvPr id="2" name="文本框 1"/>
          <p:cNvSpPr txBox="1"/>
          <p:nvPr/>
        </p:nvSpPr>
        <p:spPr>
          <a:xfrm>
            <a:off x="1621790" y="1913890"/>
            <a:ext cx="10104755" cy="460375"/>
          </a:xfrm>
          <a:prstGeom prst="rect">
            <a:avLst/>
          </a:prstGeom>
          <a:noFill/>
        </p:spPr>
        <p:txBody>
          <a:bodyPr wrap="square" rtlCol="0" anchor="t">
            <a:spAutoFit/>
          </a:bodyPr>
          <a:p>
            <a:pPr algn="l" fontAlgn="auto">
              <a:lnSpc>
                <a:spcPct val="100000"/>
              </a:lnSpc>
            </a:pPr>
            <a:r>
              <a:rPr lang="zh-CN" altLang="en-US" sz="2400" b="1">
                <a:latin typeface="微软雅黑" panose="020B0503020204020204" charset="-122"/>
                <a:ea typeface="微软雅黑" panose="020B0503020204020204" charset="-122"/>
              </a:rPr>
              <a:t>情况二、政府投资，财政拨款，</a:t>
            </a:r>
            <a:r>
              <a:rPr lang="zh-CN" altLang="en-US" sz="2400" b="1">
                <a:solidFill>
                  <a:srgbClr val="FF3F2B"/>
                </a:solidFill>
                <a:latin typeface="微软雅黑" panose="020B0503020204020204" charset="-122"/>
                <a:ea typeface="微软雅黑" panose="020B0503020204020204" charset="-122"/>
              </a:rPr>
              <a:t>甲方有钱</a:t>
            </a:r>
            <a:r>
              <a:rPr lang="zh-CN" altLang="en-US" sz="2400" b="1">
                <a:latin typeface="微软雅黑" panose="020B0503020204020204" charset="-122"/>
                <a:ea typeface="微软雅黑" panose="020B0503020204020204" charset="-122"/>
              </a:rPr>
              <a:t>导致的拖欠</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希望加快</a:t>
            </a:r>
            <a:r>
              <a:rPr lang="zh-CN" altLang="en-US" sz="2400" b="1">
                <a:latin typeface="微软雅黑" panose="020B0503020204020204" charset="-122"/>
                <a:ea typeface="微软雅黑" panose="020B0503020204020204" charset="-122"/>
              </a:rPr>
              <a:t>支付</a:t>
            </a:r>
            <a:endParaRPr lang="zh-CN" altLang="en-US" sz="2400" b="1">
              <a:latin typeface="微软雅黑" panose="020B0503020204020204" charset="-122"/>
              <a:ea typeface="微软雅黑" panose="020B0503020204020204" charset="-122"/>
            </a:endParaRPr>
          </a:p>
        </p:txBody>
      </p:sp>
      <p:sp>
        <p:nvSpPr>
          <p:cNvPr id="12" name="左大括号 11"/>
          <p:cNvSpPr/>
          <p:nvPr/>
        </p:nvSpPr>
        <p:spPr>
          <a:xfrm>
            <a:off x="2201545" y="2750185"/>
            <a:ext cx="210820" cy="1055370"/>
          </a:xfrm>
          <a:prstGeom prst="leftBrace">
            <a:avLst>
              <a:gd name="adj1" fmla="val 89634"/>
              <a:gd name="adj2" fmla="val 50000"/>
            </a:avLst>
          </a:prstGeom>
        </p:spPr>
        <p:style>
          <a:lnRef idx="1">
            <a:schemeClr val="accent2"/>
          </a:lnRef>
          <a:fillRef idx="0">
            <a:schemeClr val="accent2"/>
          </a:fillRef>
          <a:effectRef idx="0">
            <a:schemeClr val="accent2"/>
          </a:effectRef>
          <a:fontRef idx="minor">
            <a:schemeClr val="tx1"/>
          </a:fontRef>
        </p:style>
        <p:txBody>
          <a:bodyPr rtlCol="0" anchor="ctr"/>
          <a:p>
            <a:pPr algn="ctr"/>
            <a:endParaRPr lang="zh-CN" altLang="en-US"/>
          </a:p>
        </p:txBody>
      </p:sp>
      <p:sp>
        <p:nvSpPr>
          <p:cNvPr id="22" name="文本框 21"/>
          <p:cNvSpPr txBox="1"/>
          <p:nvPr/>
        </p:nvSpPr>
        <p:spPr>
          <a:xfrm>
            <a:off x="2503170" y="2709545"/>
            <a:ext cx="7068185" cy="398780"/>
          </a:xfrm>
          <a:prstGeom prst="rect">
            <a:avLst/>
          </a:prstGeom>
          <a:noFill/>
        </p:spPr>
        <p:txBody>
          <a:bodyPr wrap="square" rtlCol="0" anchor="t">
            <a:spAutoFit/>
          </a:bodyPr>
          <a:p>
            <a:pPr algn="just" fontAlgn="auto">
              <a:lnSpc>
                <a:spcPct val="100000"/>
              </a:lnSpc>
            </a:pPr>
            <a:r>
              <a:rPr lang="en-US" altLang="zh-CN" sz="2000">
                <a:latin typeface="微软雅黑" panose="020B0503020204020204" charset="-122"/>
                <a:ea typeface="微软雅黑" panose="020B0503020204020204" charset="-122"/>
                <a:cs typeface="微软雅黑" panose="020B0503020204020204" charset="-122"/>
              </a:rPr>
              <a:t>1.</a:t>
            </a:r>
            <a:r>
              <a:rPr lang="zh-CN" sz="2000">
                <a:latin typeface="微软雅黑" panose="020B0503020204020204" charset="-122"/>
                <a:ea typeface="微软雅黑" panose="020B0503020204020204" charset="-122"/>
                <a:cs typeface="微软雅黑" panose="020B0503020204020204" charset="-122"/>
              </a:rPr>
              <a:t>合同清晰，计量支付标准（</a:t>
            </a:r>
            <a:r>
              <a:rPr lang="zh-CN" sz="2000">
                <a:latin typeface="微软雅黑" panose="020B0503020204020204" charset="-122"/>
                <a:ea typeface="微软雅黑" panose="020B0503020204020204" charset="-122"/>
                <a:cs typeface="微软雅黑" panose="020B0503020204020204" charset="-122"/>
              </a:rPr>
              <a:t>规则）不清晰，导致效率下降</a:t>
            </a:r>
            <a:endParaRPr lang="zh-CN" sz="2000">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2541270" y="3374390"/>
            <a:ext cx="7221855" cy="398780"/>
          </a:xfrm>
          <a:prstGeom prst="rect">
            <a:avLst/>
          </a:prstGeom>
          <a:noFill/>
        </p:spPr>
        <p:txBody>
          <a:bodyPr wrap="square" rtlCol="0" anchor="t">
            <a:spAutoFit/>
          </a:bodyPr>
          <a:p>
            <a:pPr algn="just" fontAlgn="auto">
              <a:lnSpc>
                <a:spcPct val="100000"/>
              </a:lnSpc>
            </a:pPr>
            <a:r>
              <a:rPr lang="en-US" altLang="zh-CN" sz="2000">
                <a:latin typeface="微软雅黑" panose="020B0503020204020204" charset="-122"/>
                <a:ea typeface="微软雅黑" panose="020B0503020204020204" charset="-122"/>
                <a:cs typeface="微软雅黑" panose="020B0503020204020204" charset="-122"/>
              </a:rPr>
              <a:t>2.</a:t>
            </a:r>
            <a:r>
              <a:rPr lang="zh-CN" sz="2000">
                <a:latin typeface="微软雅黑" panose="020B0503020204020204" charset="-122"/>
                <a:ea typeface="微软雅黑" panose="020B0503020204020204" charset="-122"/>
                <a:cs typeface="微软雅黑" panose="020B0503020204020204" charset="-122"/>
              </a:rPr>
              <a:t>合同本身就不清晰，签订的框架协议、签订是开口</a:t>
            </a:r>
            <a:r>
              <a:rPr lang="zh-CN" sz="2000">
                <a:latin typeface="微软雅黑" panose="020B0503020204020204" charset="-122"/>
                <a:ea typeface="微软雅黑" panose="020B0503020204020204" charset="-122"/>
                <a:cs typeface="微软雅黑" panose="020B0503020204020204" charset="-122"/>
              </a:rPr>
              <a:t>合同</a:t>
            </a:r>
            <a:endParaRPr lang="zh-CN" sz="2000">
              <a:latin typeface="微软雅黑" panose="020B0503020204020204" charset="-122"/>
              <a:ea typeface="微软雅黑" panose="020B0503020204020204" charset="-122"/>
              <a:cs typeface="微软雅黑" panose="020B0503020204020204" charset="-122"/>
            </a:endParaRPr>
          </a:p>
        </p:txBody>
      </p:sp>
      <p:pic>
        <p:nvPicPr>
          <p:cNvPr id="11" name="http://photo-static-api.fotomore.com/creative/vcg/veer/400/new/VCG41N136163689.jpg" descr="&amp;pky260_sjzg_VCG41N136163689&amp;2&amp;src_toppic_inpsrchzd1&amp;"/>
          <p:cNvPicPr>
            <a:picLocks noChangeAspect="1"/>
          </p:cNvPicPr>
          <p:nvPr/>
        </p:nvPicPr>
        <p:blipFill>
          <a:blip r:embed="rId2"/>
          <a:srcRect t="8067" b="7058"/>
          <a:stretch>
            <a:fillRect/>
          </a:stretch>
        </p:blipFill>
        <p:spPr>
          <a:xfrm>
            <a:off x="-63500" y="2374265"/>
            <a:ext cx="2642870" cy="4276090"/>
          </a:xfrm>
          <a:prstGeom prst="rect">
            <a:avLst/>
          </a:prstGeom>
        </p:spPr>
      </p:pic>
      <p:sp>
        <p:nvSpPr>
          <p:cNvPr id="4" name="文本框 3"/>
          <p:cNvSpPr txBox="1"/>
          <p:nvPr/>
        </p:nvSpPr>
        <p:spPr>
          <a:xfrm>
            <a:off x="40640" y="33020"/>
            <a:ext cx="34639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1. </a:t>
            </a:r>
            <a:r>
              <a:rPr sz="2800" b="1">
                <a:solidFill>
                  <a:srgbClr val="FF3F2B"/>
                </a:solidFill>
                <a:latin typeface="微软雅黑" panose="020B0503020204020204" charset="-122"/>
                <a:ea typeface="微软雅黑" panose="020B0503020204020204" charset="-122"/>
                <a:cs typeface="微软雅黑" panose="020B0503020204020204" charset="-122"/>
              </a:rPr>
              <a:t>第一拖</a:t>
            </a:r>
            <a:r>
              <a:rPr lang="zh-CN" sz="2800" b="1">
                <a:solidFill>
                  <a:srgbClr val="FF3F2B"/>
                </a:solidFill>
                <a:latin typeface="微软雅黑" panose="020B0503020204020204" charset="-122"/>
                <a:ea typeface="微软雅黑" panose="020B0503020204020204" charset="-122"/>
                <a:cs typeface="微软雅黑" panose="020B0503020204020204" charset="-122"/>
              </a:rPr>
              <a:t>的</a:t>
            </a:r>
            <a:r>
              <a:rPr sz="2800" b="1">
                <a:solidFill>
                  <a:srgbClr val="FF3F2B"/>
                </a:solidFill>
                <a:latin typeface="微软雅黑" panose="020B0503020204020204" charset="-122"/>
                <a:ea typeface="微软雅黑" panose="020B0503020204020204" charset="-122"/>
                <a:cs typeface="微软雅黑" panose="020B0503020204020204" charset="-122"/>
              </a:rPr>
              <a:t>两种情况</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22" grpId="0"/>
      <p:bldP spid="22" grpId="1"/>
      <p:bldP spid="14" grpId="0"/>
      <p:bldP spid="14" grpId="1"/>
      <p:bldP spid="12" grpId="0" bldLvl="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2007870" y="764540"/>
            <a:ext cx="3903345" cy="119888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rPr>
              <a:t>目      录</a:t>
            </a:r>
            <a:endParaRPr kumimoji="0" lang="zh-CN" altLang="en-US" sz="72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endParaRPr>
          </a:p>
        </p:txBody>
      </p:sp>
      <p:sp>
        <p:nvSpPr>
          <p:cNvPr id="106" name="文本框 105"/>
          <p:cNvSpPr txBox="1"/>
          <p:nvPr/>
        </p:nvSpPr>
        <p:spPr>
          <a:xfrm>
            <a:off x="2138045" y="2428875"/>
            <a:ext cx="825500" cy="645160"/>
          </a:xfrm>
          <a:prstGeom prst="rect">
            <a:avLst/>
          </a:prstGeom>
          <a:solidFill>
            <a:schemeClr val="accent2"/>
          </a:solidFill>
        </p:spPr>
        <p:txBody>
          <a:bodyPr wrap="square" rtlCol="0">
            <a:spAutoFit/>
          </a:bodyPr>
          <a:p>
            <a:pPr algn="ctr"/>
            <a:r>
              <a:rPr lang="en-US" altLang="zh-CN" sz="3600" b="1" dirty="0">
                <a:solidFill>
                  <a:schemeClr val="bg1"/>
                </a:solidFill>
                <a:latin typeface="微软雅黑" panose="020B0503020204020204" charset="-122"/>
                <a:ea typeface="微软雅黑" panose="020B0503020204020204" charset="-122"/>
              </a:rPr>
              <a:t>01</a:t>
            </a:r>
            <a:endParaRPr lang="en-US" altLang="zh-CN" sz="3600" b="1" dirty="0">
              <a:solidFill>
                <a:schemeClr val="bg1"/>
              </a:solidFill>
              <a:latin typeface="微软雅黑" panose="020B0503020204020204" charset="-122"/>
              <a:ea typeface="微软雅黑" panose="020B0503020204020204" charset="-122"/>
            </a:endParaRPr>
          </a:p>
        </p:txBody>
      </p:sp>
      <p:sp>
        <p:nvSpPr>
          <p:cNvPr id="107" name="文本框 106"/>
          <p:cNvSpPr txBox="1"/>
          <p:nvPr/>
        </p:nvSpPr>
        <p:spPr>
          <a:xfrm>
            <a:off x="2138680" y="3227705"/>
            <a:ext cx="824865" cy="645160"/>
          </a:xfrm>
          <a:prstGeom prst="rect">
            <a:avLst/>
          </a:prstGeom>
          <a:solidFill>
            <a:schemeClr val="accent2"/>
          </a:solidFill>
        </p:spPr>
        <p:txBody>
          <a:bodyPr wrap="square" rtlCol="0">
            <a:spAutoFit/>
          </a:bodyPr>
          <a:p>
            <a:pPr algn="ctr"/>
            <a:r>
              <a:rPr lang="en-US" altLang="zh-CN" sz="3600" b="1" dirty="0">
                <a:solidFill>
                  <a:schemeClr val="bg1"/>
                </a:solidFill>
                <a:latin typeface="微软雅黑" panose="020B0503020204020204" charset="-122"/>
                <a:ea typeface="微软雅黑" panose="020B0503020204020204" charset="-122"/>
              </a:rPr>
              <a:t>02</a:t>
            </a:r>
            <a:endParaRPr lang="en-US" altLang="zh-CN" sz="3600" b="1" dirty="0">
              <a:solidFill>
                <a:schemeClr val="bg1"/>
              </a:solidFill>
              <a:latin typeface="微软雅黑" panose="020B0503020204020204" charset="-122"/>
              <a:ea typeface="微软雅黑" panose="020B0503020204020204" charset="-122"/>
            </a:endParaRPr>
          </a:p>
        </p:txBody>
      </p:sp>
      <p:sp>
        <p:nvSpPr>
          <p:cNvPr id="5" name="文本框 4"/>
          <p:cNvSpPr txBox="1"/>
          <p:nvPr/>
        </p:nvSpPr>
        <p:spPr>
          <a:xfrm>
            <a:off x="3192145" y="2428875"/>
            <a:ext cx="4784725" cy="64516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rPr>
              <a:t>两拖是社会真正的</a:t>
            </a:r>
            <a:r>
              <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rPr>
              <a:t>痛</a:t>
            </a:r>
            <a:endPar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endParaRPr>
          </a:p>
        </p:txBody>
      </p:sp>
      <p:sp>
        <p:nvSpPr>
          <p:cNvPr id="3" name="任意多边形: 形状 3"/>
          <p:cNvSpPr/>
          <p:nvPr/>
        </p:nvSpPr>
        <p:spPr>
          <a:xfrm>
            <a:off x="-8255" y="-8255"/>
            <a:ext cx="2016125" cy="1147445"/>
          </a:xfrm>
          <a:custGeom>
            <a:avLst/>
            <a:gdLst>
              <a:gd name="connsiteX0" fmla="*/ 0 w 4221877"/>
              <a:gd name="connsiteY0" fmla="*/ 0 h 3952019"/>
              <a:gd name="connsiteX1" fmla="*/ 4221877 w 4221877"/>
              <a:gd name="connsiteY1" fmla="*/ 0 h 3952019"/>
              <a:gd name="connsiteX2" fmla="*/ 4163765 w 4221877"/>
              <a:gd name="connsiteY2" fmla="*/ 203448 h 3952019"/>
              <a:gd name="connsiteX3" fmla="*/ 3448050 w 4221877"/>
              <a:gd name="connsiteY3" fmla="*/ 1619250 h 3952019"/>
              <a:gd name="connsiteX4" fmla="*/ 1866900 w 4221877"/>
              <a:gd name="connsiteY4" fmla="*/ 2362200 h 3952019"/>
              <a:gd name="connsiteX5" fmla="*/ 628650 w 4221877"/>
              <a:gd name="connsiteY5" fmla="*/ 3162300 h 3952019"/>
              <a:gd name="connsiteX6" fmla="*/ 51534 w 4221877"/>
              <a:gd name="connsiteY6" fmla="*/ 3881314 h 3952019"/>
              <a:gd name="connsiteX7" fmla="*/ 0 w 4221877"/>
              <a:gd name="connsiteY7" fmla="*/ 3952019 h 39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877" h="3952019">
                <a:moveTo>
                  <a:pt x="0" y="0"/>
                </a:moveTo>
                <a:lnTo>
                  <a:pt x="4221877" y="0"/>
                </a:lnTo>
                <a:lnTo>
                  <a:pt x="4163765" y="203448"/>
                </a:lnTo>
                <a:cubicBezTo>
                  <a:pt x="4006453" y="710208"/>
                  <a:pt x="3750469" y="1290638"/>
                  <a:pt x="3448050" y="1619250"/>
                </a:cubicBezTo>
                <a:cubicBezTo>
                  <a:pt x="3044825" y="2057400"/>
                  <a:pt x="2451100" y="2085975"/>
                  <a:pt x="1866900" y="2362200"/>
                </a:cubicBezTo>
                <a:cubicBezTo>
                  <a:pt x="1282700" y="2638425"/>
                  <a:pt x="1168400" y="2593975"/>
                  <a:pt x="628650" y="3162300"/>
                </a:cubicBezTo>
                <a:cubicBezTo>
                  <a:pt x="459978" y="3339902"/>
                  <a:pt x="262471" y="3594398"/>
                  <a:pt x="51534" y="3881314"/>
                </a:cubicBezTo>
                <a:lnTo>
                  <a:pt x="0" y="3952019"/>
                </a:lnTo>
                <a:close/>
              </a:path>
            </a:pathLst>
          </a:custGeom>
          <a:gradFill flip="none" rotWithShape="1">
            <a:gsLst>
              <a:gs pos="0">
                <a:srgbClr val="FE9B33"/>
              </a:gs>
              <a:gs pos="100000">
                <a:srgbClr val="FFC000"/>
              </a:gs>
            </a:gsLst>
            <a:lin ang="5400000" scaled="1"/>
            <a:tileRect/>
          </a:gradFill>
          <a:ln>
            <a:noFill/>
          </a:ln>
          <a:effectLst>
            <a:outerShdw blurRad="254000" dist="101600" dir="5400000" algn="t" rotWithShape="0">
              <a:srgbClr val="FE9B3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prstClr val="white"/>
              </a:solidFill>
              <a:latin typeface="苹方 常规" panose="020B0300000000000000" pitchFamily="34" charset="-122"/>
              <a:ea typeface="苹方 常规" panose="020B0300000000000000" pitchFamily="34" charset="-122"/>
            </a:endParaRPr>
          </a:p>
        </p:txBody>
      </p:sp>
      <p:pic>
        <p:nvPicPr>
          <p:cNvPr id="14" name="图片 13" descr="组 1452"/>
          <p:cNvPicPr>
            <a:picLocks noChangeAspect="1"/>
          </p:cNvPicPr>
          <p:nvPr/>
        </p:nvPicPr>
        <p:blipFill>
          <a:blip r:embed="rId1"/>
          <a:stretch>
            <a:fillRect/>
          </a:stretch>
        </p:blipFill>
        <p:spPr>
          <a:xfrm>
            <a:off x="124460" y="142240"/>
            <a:ext cx="1221105" cy="364490"/>
          </a:xfrm>
          <a:prstGeom prst="rect">
            <a:avLst/>
          </a:prstGeom>
        </p:spPr>
      </p:pic>
      <p:sp>
        <p:nvSpPr>
          <p:cNvPr id="2" name="文本框 1"/>
          <p:cNvSpPr txBox="1"/>
          <p:nvPr/>
        </p:nvSpPr>
        <p:spPr>
          <a:xfrm>
            <a:off x="3192145" y="3227705"/>
            <a:ext cx="4182745" cy="64516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rPr>
              <a:t>解决两拖意义</a:t>
            </a:r>
            <a:r>
              <a:rPr lang="zh-CN" altLang="en-US" sz="3600" b="1"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重大</a:t>
            </a:r>
            <a:endPar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endParaRPr>
          </a:p>
        </p:txBody>
      </p:sp>
      <p:sp>
        <p:nvSpPr>
          <p:cNvPr id="8" name="文本框 7"/>
          <p:cNvSpPr txBox="1"/>
          <p:nvPr/>
        </p:nvSpPr>
        <p:spPr>
          <a:xfrm>
            <a:off x="2138680" y="4026535"/>
            <a:ext cx="824865" cy="645160"/>
          </a:xfrm>
          <a:prstGeom prst="rect">
            <a:avLst/>
          </a:prstGeom>
          <a:solidFill>
            <a:schemeClr val="accent2"/>
          </a:solidFill>
        </p:spPr>
        <p:txBody>
          <a:bodyPr wrap="square" rtlCol="0">
            <a:spAutoFit/>
          </a:bodyPr>
          <a:p>
            <a:pPr algn="ctr"/>
            <a:r>
              <a:rPr lang="en-US" altLang="zh-CN" sz="3600" b="1" dirty="0">
                <a:solidFill>
                  <a:schemeClr val="bg1"/>
                </a:solidFill>
                <a:latin typeface="微软雅黑" panose="020B0503020204020204" charset="-122"/>
                <a:ea typeface="微软雅黑" panose="020B0503020204020204" charset="-122"/>
              </a:rPr>
              <a:t>03</a:t>
            </a:r>
            <a:endParaRPr lang="en-US" altLang="zh-CN" sz="3600" b="1" dirty="0">
              <a:solidFill>
                <a:schemeClr val="bg1"/>
              </a:solidFill>
              <a:latin typeface="微软雅黑" panose="020B0503020204020204" charset="-122"/>
              <a:ea typeface="微软雅黑" panose="020B0503020204020204" charset="-122"/>
            </a:endParaRPr>
          </a:p>
        </p:txBody>
      </p:sp>
      <p:sp>
        <p:nvSpPr>
          <p:cNvPr id="9" name="文本框 8"/>
          <p:cNvSpPr txBox="1"/>
          <p:nvPr/>
        </p:nvSpPr>
        <p:spPr>
          <a:xfrm>
            <a:off x="3192145" y="4026535"/>
            <a:ext cx="5732145" cy="64516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rPr>
              <a:t>解决两拖政府在努力</a:t>
            </a:r>
            <a:endPar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endParaRPr>
          </a:p>
        </p:txBody>
      </p:sp>
      <p:sp>
        <p:nvSpPr>
          <p:cNvPr id="10" name="文本框 9"/>
          <p:cNvSpPr txBox="1"/>
          <p:nvPr/>
        </p:nvSpPr>
        <p:spPr>
          <a:xfrm>
            <a:off x="2138680" y="4825365"/>
            <a:ext cx="824865" cy="645160"/>
          </a:xfrm>
          <a:prstGeom prst="rect">
            <a:avLst/>
          </a:prstGeom>
          <a:solidFill>
            <a:schemeClr val="accent2"/>
          </a:solidFill>
        </p:spPr>
        <p:txBody>
          <a:bodyPr wrap="square" rtlCol="0">
            <a:spAutoFit/>
          </a:bodyPr>
          <a:p>
            <a:pPr algn="ctr"/>
            <a:r>
              <a:rPr lang="en-US" altLang="zh-CN" sz="3600" b="1" dirty="0">
                <a:solidFill>
                  <a:schemeClr val="bg1"/>
                </a:solidFill>
                <a:latin typeface="微软雅黑" panose="020B0503020204020204" charset="-122"/>
                <a:ea typeface="微软雅黑" panose="020B0503020204020204" charset="-122"/>
              </a:rPr>
              <a:t>04</a:t>
            </a:r>
            <a:endParaRPr lang="en-US" altLang="zh-CN" sz="3600" b="1" dirty="0">
              <a:solidFill>
                <a:schemeClr val="bg1"/>
              </a:solidFill>
              <a:latin typeface="微软雅黑" panose="020B0503020204020204" charset="-122"/>
              <a:ea typeface="微软雅黑" panose="020B0503020204020204" charset="-122"/>
            </a:endParaRPr>
          </a:p>
        </p:txBody>
      </p:sp>
      <p:sp>
        <p:nvSpPr>
          <p:cNvPr id="11" name="文本框 10"/>
          <p:cNvSpPr txBox="1"/>
          <p:nvPr/>
        </p:nvSpPr>
        <p:spPr>
          <a:xfrm>
            <a:off x="3192145" y="4825365"/>
            <a:ext cx="6410325" cy="64516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rPr>
              <a:t>解决两拖的核心是解决第一拖</a:t>
            </a:r>
            <a:endPar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endParaRPr>
          </a:p>
        </p:txBody>
      </p:sp>
      <p:sp>
        <p:nvSpPr>
          <p:cNvPr id="12" name="文本框 11"/>
          <p:cNvSpPr txBox="1"/>
          <p:nvPr/>
        </p:nvSpPr>
        <p:spPr>
          <a:xfrm>
            <a:off x="2138680" y="5624195"/>
            <a:ext cx="824865" cy="645160"/>
          </a:xfrm>
          <a:prstGeom prst="rect">
            <a:avLst/>
          </a:prstGeom>
          <a:solidFill>
            <a:schemeClr val="accent2"/>
          </a:solidFill>
        </p:spPr>
        <p:txBody>
          <a:bodyPr wrap="square" rtlCol="0">
            <a:spAutoFit/>
          </a:bodyPr>
          <a:p>
            <a:pPr algn="ctr"/>
            <a:r>
              <a:rPr lang="en-US" altLang="zh-CN" sz="3600" b="1" dirty="0">
                <a:solidFill>
                  <a:schemeClr val="bg1"/>
                </a:solidFill>
                <a:latin typeface="微软雅黑" panose="020B0503020204020204" charset="-122"/>
                <a:ea typeface="微软雅黑" panose="020B0503020204020204" charset="-122"/>
              </a:rPr>
              <a:t>05</a:t>
            </a:r>
            <a:endParaRPr lang="en-US" altLang="zh-CN" sz="3600" b="1" dirty="0">
              <a:solidFill>
                <a:schemeClr val="bg1"/>
              </a:solidFill>
              <a:latin typeface="微软雅黑" panose="020B0503020204020204" charset="-122"/>
              <a:ea typeface="微软雅黑" panose="020B0503020204020204" charset="-122"/>
            </a:endParaRPr>
          </a:p>
        </p:txBody>
      </p:sp>
      <p:sp>
        <p:nvSpPr>
          <p:cNvPr id="13" name="文本框 12"/>
          <p:cNvSpPr txBox="1"/>
          <p:nvPr/>
        </p:nvSpPr>
        <p:spPr>
          <a:xfrm>
            <a:off x="3192145" y="5624195"/>
            <a:ext cx="6410325" cy="64516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rPr>
              <a:t>计支宝一直在行动</a:t>
            </a:r>
            <a:endParaRPr kumimoji="0" lang="zh-CN" altLang="en-US" sz="3600" b="1" i="0" u="none" strike="noStrike" kern="1200" cap="none" spc="0" normalizeH="0" baseline="0" noProof="0" dirty="0">
              <a:ln>
                <a:noFill/>
              </a:ln>
              <a:gradFill>
                <a:gsLst>
                  <a:gs pos="0">
                    <a:srgbClr val="FE9B33"/>
                  </a:gs>
                  <a:gs pos="100000">
                    <a:srgbClr val="F15C44"/>
                  </a:gs>
                </a:gsLst>
                <a:lin ang="5400000" scaled="1"/>
              </a:gra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Click="0"/>
    </mc:Choice>
    <mc:Fallback>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tretch>
            <a:fillRect/>
          </a:stretch>
        </p:blipFill>
        <p:spPr>
          <a:xfrm>
            <a:off x="5770880" y="2448560"/>
            <a:ext cx="5798185" cy="3208020"/>
          </a:xfrm>
          <a:prstGeom prst="rect">
            <a:avLst/>
          </a:prstGeom>
          <a:effectLst>
            <a:outerShdw blurRad="50800" dist="38100" dir="2700000" algn="tl" rotWithShape="0">
              <a:prstClr val="black">
                <a:alpha val="40000"/>
              </a:prstClr>
            </a:outerShdw>
          </a:effectLst>
        </p:spPr>
      </p:pic>
      <p:sp>
        <p:nvSpPr>
          <p:cNvPr id="22" name="文本框 21"/>
          <p:cNvSpPr txBox="1"/>
          <p:nvPr/>
        </p:nvSpPr>
        <p:spPr>
          <a:xfrm>
            <a:off x="509270" y="937260"/>
            <a:ext cx="9604375" cy="860425"/>
          </a:xfrm>
          <a:prstGeom prst="rect">
            <a:avLst/>
          </a:prstGeom>
          <a:noFill/>
        </p:spPr>
        <p:txBody>
          <a:bodyPr wrap="square" rtlCol="0" anchor="t">
            <a:spAutoFit/>
          </a:bodyPr>
          <a:p>
            <a:pPr algn="just" fontAlgn="auto">
              <a:lnSpc>
                <a:spcPts val="3000"/>
              </a:lnSpc>
            </a:pPr>
            <a:r>
              <a:rPr lang="zh-CN" sz="2000">
                <a:latin typeface="微软雅黑" panose="020B0503020204020204" charset="-122"/>
                <a:ea typeface="微软雅黑" panose="020B0503020204020204" charset="-122"/>
                <a:cs typeface="微软雅黑" panose="020B0503020204020204" charset="-122"/>
              </a:rPr>
              <a:t>比如，某大集团欠债</a:t>
            </a:r>
            <a:r>
              <a:rPr lang="en-US" altLang="zh-CN" sz="2000">
                <a:latin typeface="微软雅黑" panose="020B0503020204020204" charset="-122"/>
                <a:ea typeface="微软雅黑" panose="020B0503020204020204" charset="-122"/>
                <a:cs typeface="微软雅黑" panose="020B0503020204020204" charset="-122"/>
              </a:rPr>
              <a:t>2</a:t>
            </a:r>
            <a:r>
              <a:rPr lang="zh-CN" sz="2000">
                <a:latin typeface="微软雅黑" panose="020B0503020204020204" charset="-122"/>
                <a:ea typeface="微软雅黑" panose="020B0503020204020204" charset="-122"/>
                <a:cs typeface="微软雅黑" panose="020B0503020204020204" charset="-122"/>
              </a:rPr>
              <a:t>万亿，到了不得不变卖资产的地步，却还是无法自救。</a:t>
            </a:r>
            <a:endParaRPr lang="zh-CN" sz="2000">
              <a:latin typeface="微软雅黑" panose="020B0503020204020204" charset="-122"/>
              <a:ea typeface="微软雅黑" panose="020B0503020204020204" charset="-122"/>
              <a:cs typeface="微软雅黑" panose="020B0503020204020204" charset="-122"/>
            </a:endParaRPr>
          </a:p>
          <a:p>
            <a:pPr algn="just" fontAlgn="auto">
              <a:lnSpc>
                <a:spcPts val="3000"/>
              </a:lnSpc>
            </a:pPr>
            <a:r>
              <a:rPr lang="zh-CN" sz="2000">
                <a:latin typeface="微软雅黑" panose="020B0503020204020204" charset="-122"/>
                <a:ea typeface="微软雅黑" panose="020B0503020204020204" charset="-122"/>
                <a:cs typeface="微软雅黑" panose="020B0503020204020204" charset="-122"/>
              </a:rPr>
              <a:t>这不是我们解决不了的，是发改委，是央行去解决</a:t>
            </a:r>
            <a:r>
              <a:rPr lang="zh-CN" sz="2000">
                <a:latin typeface="微软雅黑" panose="020B0503020204020204" charset="-122"/>
                <a:ea typeface="微软雅黑" panose="020B0503020204020204" charset="-122"/>
                <a:cs typeface="微软雅黑" panose="020B0503020204020204" charset="-122"/>
              </a:rPr>
              <a:t>的！</a:t>
            </a:r>
            <a:endParaRPr lang="zh-CN" sz="2000">
              <a:latin typeface="微软雅黑" panose="020B0503020204020204" charset="-122"/>
              <a:ea typeface="微软雅黑" panose="020B0503020204020204" charset="-122"/>
              <a:cs typeface="微软雅黑" panose="020B0503020204020204" charset="-122"/>
            </a:endParaRPr>
          </a:p>
        </p:txBody>
      </p:sp>
      <p:grpSp>
        <p:nvGrpSpPr>
          <p:cNvPr id="11" name="组合 10"/>
          <p:cNvGrpSpPr/>
          <p:nvPr/>
        </p:nvGrpSpPr>
        <p:grpSpPr>
          <a:xfrm>
            <a:off x="608330" y="2448560"/>
            <a:ext cx="4993640" cy="3208020"/>
            <a:chOff x="941" y="4804"/>
            <a:chExt cx="7864" cy="5052"/>
          </a:xfrm>
        </p:grpSpPr>
        <p:pic>
          <p:nvPicPr>
            <p:cNvPr id="2" name="图片 1"/>
            <p:cNvPicPr>
              <a:picLocks noChangeAspect="1"/>
            </p:cNvPicPr>
            <p:nvPr/>
          </p:nvPicPr>
          <p:blipFill>
            <a:blip r:embed="rId2"/>
            <a:srcRect l="16947" b="27712"/>
            <a:stretch>
              <a:fillRect/>
            </a:stretch>
          </p:blipFill>
          <p:spPr>
            <a:xfrm>
              <a:off x="941" y="4804"/>
              <a:ext cx="7864" cy="5052"/>
            </a:xfrm>
            <a:prstGeom prst="rect">
              <a:avLst/>
            </a:prstGeom>
            <a:effectLst>
              <a:outerShdw blurRad="50800" dist="38100" dir="2700000" algn="tl" rotWithShape="0">
                <a:prstClr val="black">
                  <a:alpha val="40000"/>
                </a:prstClr>
              </a:outerShdw>
            </a:effectLst>
          </p:spPr>
        </p:pic>
        <p:grpSp>
          <p:nvGrpSpPr>
            <p:cNvPr id="10" name="组合 9"/>
            <p:cNvGrpSpPr/>
            <p:nvPr/>
          </p:nvGrpSpPr>
          <p:grpSpPr>
            <a:xfrm>
              <a:off x="941" y="7095"/>
              <a:ext cx="1740" cy="2761"/>
              <a:chOff x="941" y="6864"/>
              <a:chExt cx="1740" cy="2761"/>
            </a:xfrm>
          </p:grpSpPr>
          <p:sp>
            <p:nvSpPr>
              <p:cNvPr id="6" name="文本框 5"/>
              <p:cNvSpPr txBox="1"/>
              <p:nvPr/>
            </p:nvSpPr>
            <p:spPr>
              <a:xfrm>
                <a:off x="941" y="6864"/>
                <a:ext cx="1600" cy="2761"/>
              </a:xfrm>
              <a:prstGeom prst="rect">
                <a:avLst/>
              </a:prstGeom>
              <a:solidFill>
                <a:srgbClr val="CAC9C8"/>
              </a:solidFill>
            </p:spPr>
            <p:txBody>
              <a:bodyPr wrap="square" rtlCol="0">
                <a:spAutoFit/>
              </a:bodyPr>
              <a:p>
                <a:endParaRPr lang="zh-CN" altLang="en-US"/>
              </a:p>
              <a:p>
                <a:endParaRPr lang="zh-CN" altLang="en-US"/>
              </a:p>
              <a:p>
                <a:endParaRPr lang="zh-CN" altLang="en-US"/>
              </a:p>
              <a:p>
                <a:endParaRPr lang="zh-CN" altLang="en-US"/>
              </a:p>
              <a:p>
                <a:endParaRPr lang="zh-CN" altLang="en-US"/>
              </a:p>
              <a:p>
                <a:endParaRPr lang="zh-CN" altLang="en-US"/>
              </a:p>
            </p:txBody>
          </p:sp>
          <p:pic>
            <p:nvPicPr>
              <p:cNvPr id="8" name="图片 7"/>
              <p:cNvPicPr>
                <a:picLocks noChangeAspect="1"/>
              </p:cNvPicPr>
              <p:nvPr/>
            </p:nvPicPr>
            <p:blipFill>
              <a:blip r:embed="rId3"/>
              <a:stretch>
                <a:fillRect/>
              </a:stretch>
            </p:blipFill>
            <p:spPr>
              <a:xfrm>
                <a:off x="941" y="7335"/>
                <a:ext cx="1740" cy="2290"/>
              </a:xfrm>
              <a:prstGeom prst="rect">
                <a:avLst/>
              </a:prstGeom>
            </p:spPr>
          </p:pic>
        </p:grpSp>
      </p:grpSp>
      <p:grpSp>
        <p:nvGrpSpPr>
          <p:cNvPr id="12" name="组合 11"/>
          <p:cNvGrpSpPr/>
          <p:nvPr/>
        </p:nvGrpSpPr>
        <p:grpSpPr>
          <a:xfrm>
            <a:off x="3762375" y="2105660"/>
            <a:ext cx="4145915" cy="2893060"/>
            <a:chOff x="6902" y="1768"/>
            <a:chExt cx="6529" cy="4556"/>
          </a:xfrm>
          <a:effectLst>
            <a:outerShdw blurRad="50800" dist="38100" dir="2700000" algn="tl" rotWithShape="0">
              <a:prstClr val="black">
                <a:alpha val="40000"/>
              </a:prstClr>
            </a:outerShdw>
          </a:effectLst>
        </p:grpSpPr>
        <p:sp>
          <p:nvSpPr>
            <p:cNvPr id="14" name="爆炸形 2 13"/>
            <p:cNvSpPr/>
            <p:nvPr>
              <p:custDataLst>
                <p:tags r:id="rId4"/>
              </p:custDataLst>
            </p:nvPr>
          </p:nvSpPr>
          <p:spPr>
            <a:xfrm rot="1620000">
              <a:off x="6902" y="1768"/>
              <a:ext cx="6529" cy="4556"/>
            </a:xfrm>
            <a:prstGeom prst="irregularSeal2">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5" name="文本框 14"/>
            <p:cNvSpPr txBox="1"/>
            <p:nvPr>
              <p:custDataLst>
                <p:tags r:id="rId5"/>
              </p:custDataLst>
            </p:nvPr>
          </p:nvSpPr>
          <p:spPr>
            <a:xfrm>
              <a:off x="7635" y="3392"/>
              <a:ext cx="4634" cy="1016"/>
            </a:xfrm>
            <a:prstGeom prst="rect">
              <a:avLst/>
            </a:prstGeom>
            <a:noFill/>
          </p:spPr>
          <p:txBody>
            <a:bodyPr wrap="square" rtlCol="0">
              <a:spAutoFit/>
            </a:bodyPr>
            <a:p>
              <a:pPr algn="ctr"/>
              <a:r>
                <a:rPr lang="zh-CN" altLang="en-US" sz="3600" b="1">
                  <a:solidFill>
                    <a:schemeClr val="dk1"/>
                  </a:solidFill>
                  <a:latin typeface="微软雅黑" panose="020B0503020204020204" charset="-122"/>
                  <a:ea typeface="微软雅黑" panose="020B0503020204020204" charset="-122"/>
                </a:rPr>
                <a:t>只能靠央妈</a:t>
              </a:r>
              <a:endParaRPr lang="zh-CN" altLang="en-US" sz="3600" b="1">
                <a:solidFill>
                  <a:schemeClr val="dk1"/>
                </a:solidFill>
                <a:latin typeface="微软雅黑" panose="020B0503020204020204" charset="-122"/>
                <a:ea typeface="微软雅黑" panose="020B0503020204020204" charset="-122"/>
              </a:endParaRPr>
            </a:p>
          </p:txBody>
        </p:sp>
      </p:grpSp>
      <p:sp>
        <p:nvSpPr>
          <p:cNvPr id="4" name="文本框 3"/>
          <p:cNvSpPr txBox="1"/>
          <p:nvPr/>
        </p:nvSpPr>
        <p:spPr>
          <a:xfrm>
            <a:off x="40640" y="33020"/>
            <a:ext cx="564197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2. </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情况一：甲方没有钱导致的拖欠</a:t>
            </a:r>
            <a:endPar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4"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to="" calcmode="lin" valueType="num">
                                      <p:cBhvr>
                                        <p:cTn id="20"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77520" y="838835"/>
            <a:ext cx="11283950" cy="2014855"/>
          </a:xfrm>
          <a:prstGeom prst="rect">
            <a:avLst/>
          </a:prstGeom>
          <a:noFill/>
        </p:spPr>
        <p:txBody>
          <a:bodyPr wrap="square" rtlCol="0" anchor="t">
            <a:spAutoFit/>
          </a:bodyPr>
          <a:p>
            <a:pPr algn="just" fontAlgn="auto">
              <a:lnSpc>
                <a:spcPts val="3000"/>
              </a:lnSpc>
            </a:pPr>
            <a:r>
              <a:rPr lang="zh-CN" sz="2000">
                <a:latin typeface="微软雅黑" panose="020B0503020204020204" charset="-122"/>
                <a:ea typeface="微软雅黑" panose="020B0503020204020204" charset="-122"/>
                <a:cs typeface="微软雅黑" panose="020B0503020204020204" charset="-122"/>
              </a:rPr>
              <a:t>希望政府投资的项目支付工程价款加快，大部分的甲方还是有钱的，比如像：地铁、交投、城投，已经立项建设的医院、幼儿园、城市轨道、高速公路</a:t>
            </a:r>
            <a:r>
              <a:rPr lang="zh-CN" sz="2000">
                <a:latin typeface="微软雅黑" panose="020B0503020204020204" charset="-122"/>
                <a:ea typeface="微软雅黑" panose="020B0503020204020204" charset="-122"/>
                <a:cs typeface="微软雅黑" panose="020B0503020204020204" charset="-122"/>
              </a:rPr>
              <a:t>等。</a:t>
            </a:r>
            <a:endParaRPr lang="zh-CN" sz="2000">
              <a:latin typeface="微软雅黑" panose="020B0503020204020204" charset="-122"/>
              <a:ea typeface="微软雅黑" panose="020B0503020204020204" charset="-122"/>
              <a:cs typeface="微软雅黑" panose="020B0503020204020204" charset="-122"/>
            </a:endParaRPr>
          </a:p>
          <a:p>
            <a:pPr algn="just" fontAlgn="auto">
              <a:lnSpc>
                <a:spcPts val="3000"/>
              </a:lnSpc>
            </a:pPr>
            <a:endParaRPr lang="zh-CN" sz="2000">
              <a:latin typeface="微软雅黑" panose="020B0503020204020204" charset="-122"/>
              <a:ea typeface="微软雅黑" panose="020B0503020204020204" charset="-122"/>
              <a:cs typeface="微软雅黑" panose="020B0503020204020204" charset="-122"/>
            </a:endParaRPr>
          </a:p>
          <a:p>
            <a:pPr algn="just" fontAlgn="auto">
              <a:lnSpc>
                <a:spcPts val="3000"/>
              </a:lnSpc>
            </a:pPr>
            <a:r>
              <a:rPr lang="zh-CN" sz="2000" b="1">
                <a:latin typeface="微软雅黑" panose="020B0503020204020204" charset="-122"/>
                <a:ea typeface="微软雅黑" panose="020B0503020204020204" charset="-122"/>
                <a:cs typeface="微软雅黑" panose="020B0503020204020204" charset="-122"/>
              </a:rPr>
              <a:t>原因一：</a:t>
            </a:r>
            <a:r>
              <a:rPr lang="zh-CN" sz="2000">
                <a:latin typeface="微软雅黑" panose="020B0503020204020204" charset="-122"/>
                <a:ea typeface="微软雅黑" panose="020B0503020204020204" charset="-122"/>
                <a:cs typeface="微软雅黑" panose="020B0503020204020204" charset="-122"/>
              </a:rPr>
              <a:t>合同清晰，该付款付款，但是被</a:t>
            </a:r>
            <a:r>
              <a:rPr lang="zh-CN" sz="2000">
                <a:latin typeface="微软雅黑" panose="020B0503020204020204" charset="-122"/>
                <a:ea typeface="微软雅黑" panose="020B0503020204020204" charset="-122"/>
                <a:cs typeface="微软雅黑" panose="020B0503020204020204" charset="-122"/>
                <a:sym typeface="+mn-ea"/>
              </a:rPr>
              <a:t>各级审查人员结算</a:t>
            </a:r>
            <a:r>
              <a:rPr lang="zh-CN" sz="2000">
                <a:latin typeface="微软雅黑" panose="020B0503020204020204" charset="-122"/>
                <a:ea typeface="微软雅黑" panose="020B0503020204020204" charset="-122"/>
                <a:cs typeface="微软雅黑" panose="020B0503020204020204" charset="-122"/>
              </a:rPr>
              <a:t>时由于</a:t>
            </a:r>
            <a:r>
              <a:rPr lang="zh-CN" sz="2000" u="sng">
                <a:solidFill>
                  <a:srgbClr val="FF3F2B"/>
                </a:solidFill>
                <a:latin typeface="微软雅黑" panose="020B0503020204020204" charset="-122"/>
                <a:ea typeface="微软雅黑" panose="020B0503020204020204" charset="-122"/>
                <a:cs typeface="微软雅黑" panose="020B0503020204020204" charset="-122"/>
              </a:rPr>
              <a:t>计量规则不清晰，支付</a:t>
            </a:r>
            <a:r>
              <a:rPr lang="zh-CN" sz="2000" u="sng">
                <a:solidFill>
                  <a:srgbClr val="FF3F2B"/>
                </a:solidFill>
                <a:latin typeface="微软雅黑" panose="020B0503020204020204" charset="-122"/>
                <a:ea typeface="微软雅黑" panose="020B0503020204020204" charset="-122"/>
                <a:cs typeface="微软雅黑" panose="020B0503020204020204" charset="-122"/>
              </a:rPr>
              <a:t>规则标准不清晰，</a:t>
            </a:r>
            <a:r>
              <a:rPr lang="zh-CN" sz="2000">
                <a:latin typeface="微软雅黑" panose="020B0503020204020204" charset="-122"/>
                <a:ea typeface="微软雅黑" panose="020B0503020204020204" charset="-122"/>
                <a:cs typeface="微软雅黑" panose="020B0503020204020204" charset="-122"/>
              </a:rPr>
              <a:t>导致效率下降。</a:t>
            </a:r>
            <a:endParaRPr lang="zh-CN" sz="2000">
              <a:latin typeface="微软雅黑" panose="020B0503020204020204" charset="-122"/>
              <a:ea typeface="微软雅黑" panose="020B0503020204020204" charset="-122"/>
              <a:cs typeface="微软雅黑" panose="020B0503020204020204" charset="-122"/>
            </a:endParaRPr>
          </a:p>
        </p:txBody>
      </p:sp>
      <p:pic>
        <p:nvPicPr>
          <p:cNvPr id="5" name="http://photo-static-api.fotomore.com/creative/vcg/400/new/VCG41N908532308.jpg" descr="&amp;pky210_sjzg_VCG41N908532308&amp;2&amp;src_toppic_inpsrchzd1&amp;"/>
          <p:cNvPicPr>
            <a:picLocks noChangeAspect="1"/>
          </p:cNvPicPr>
          <p:nvPr/>
        </p:nvPicPr>
        <p:blipFill>
          <a:blip r:embed="rId1"/>
          <a:srcRect t="13259" b="31250"/>
          <a:stretch>
            <a:fillRect/>
          </a:stretch>
        </p:blipFill>
        <p:spPr>
          <a:xfrm>
            <a:off x="0" y="3052445"/>
            <a:ext cx="12192000" cy="3805555"/>
          </a:xfrm>
          <a:prstGeom prst="rect">
            <a:avLst/>
          </a:prstGeom>
        </p:spPr>
      </p:pic>
      <p:pic>
        <p:nvPicPr>
          <p:cNvPr id="6" name="http://photo-static-api.fotomore.com/creative/vcg/400/version23/VCG41165754140.jpg" descr="&amp;pky160_sjzg_VCG41165754140&amp;2&amp;src_toppic_inpsrchzd1&amp;"/>
          <p:cNvPicPr>
            <a:picLocks noChangeAspect="1"/>
          </p:cNvPicPr>
          <p:nvPr/>
        </p:nvPicPr>
        <p:blipFill>
          <a:blip r:embed="rId2">
            <a:clrChange>
              <a:clrFrom>
                <a:srgbClr val="FFFFFF">
                  <a:alpha val="100000"/>
                </a:srgbClr>
              </a:clrFrom>
              <a:clrTo>
                <a:srgbClr val="FFFFFF">
                  <a:alpha val="100000"/>
                  <a:alpha val="0"/>
                </a:srgbClr>
              </a:clrTo>
            </a:clrChange>
          </a:blip>
          <a:srcRect r="53364" b="51519"/>
          <a:stretch>
            <a:fillRect/>
          </a:stretch>
        </p:blipFill>
        <p:spPr>
          <a:xfrm>
            <a:off x="8305800" y="3082925"/>
            <a:ext cx="1290955" cy="880110"/>
          </a:xfrm>
          <a:prstGeom prst="rect">
            <a:avLst/>
          </a:prstGeom>
        </p:spPr>
      </p:pic>
      <p:pic>
        <p:nvPicPr>
          <p:cNvPr id="7" name="http://photo-static-api.fotomore.com/creative/vcg/400/version23/VCG41165754140.jpg" descr="&amp;pky160_sjzg_VCG41165754140&amp;2&amp;src_toppic_inpsrchzd1&amp;"/>
          <p:cNvPicPr>
            <a:picLocks noChangeAspect="1"/>
          </p:cNvPicPr>
          <p:nvPr/>
        </p:nvPicPr>
        <p:blipFill>
          <a:blip r:embed="rId2">
            <a:clrChange>
              <a:clrFrom>
                <a:srgbClr val="FFFFFF">
                  <a:alpha val="100000"/>
                </a:srgbClr>
              </a:clrFrom>
              <a:clrTo>
                <a:srgbClr val="FFFFFF">
                  <a:alpha val="100000"/>
                  <a:alpha val="0"/>
                </a:srgbClr>
              </a:clrTo>
            </a:clrChange>
          </a:blip>
          <a:srcRect t="53056" r="43444"/>
          <a:stretch>
            <a:fillRect/>
          </a:stretch>
        </p:blipFill>
        <p:spPr>
          <a:xfrm>
            <a:off x="2208530" y="3147060"/>
            <a:ext cx="1381760" cy="751840"/>
          </a:xfrm>
          <a:prstGeom prst="rect">
            <a:avLst/>
          </a:prstGeom>
        </p:spPr>
      </p:pic>
      <p:sp>
        <p:nvSpPr>
          <p:cNvPr id="8" name="文本框 7"/>
          <p:cNvSpPr txBox="1"/>
          <p:nvPr/>
        </p:nvSpPr>
        <p:spPr>
          <a:xfrm>
            <a:off x="2380615" y="3349625"/>
            <a:ext cx="850265" cy="460375"/>
          </a:xfrm>
          <a:prstGeom prst="rect">
            <a:avLst/>
          </a:prstGeom>
          <a:noFill/>
        </p:spPr>
        <p:txBody>
          <a:bodyPr wrap="square" rtlCol="0" anchor="t">
            <a:spAutoFit/>
          </a:bodyPr>
          <a:p>
            <a:pPr fontAlgn="auto">
              <a:lnSpc>
                <a:spcPct val="100000"/>
              </a:lnSpc>
            </a:pPr>
            <a:r>
              <a:rPr lang="zh-CN" altLang="en-US" sz="2400" b="1">
                <a:solidFill>
                  <a:srgbClr val="FF0000"/>
                </a:solidFill>
                <a:latin typeface="微软雅黑" panose="020B0503020204020204" charset="-122"/>
                <a:ea typeface="微软雅黑" panose="020B0503020204020204" charset="-122"/>
              </a:rPr>
              <a:t>乙方</a:t>
            </a:r>
            <a:endParaRPr lang="zh-CN" altLang="en-US" sz="2400" b="1">
              <a:solidFill>
                <a:srgbClr val="FF0000"/>
              </a:solidFill>
              <a:latin typeface="微软雅黑" panose="020B0503020204020204" charset="-122"/>
              <a:ea typeface="微软雅黑" panose="020B0503020204020204" charset="-122"/>
            </a:endParaRPr>
          </a:p>
        </p:txBody>
      </p:sp>
      <p:sp>
        <p:nvSpPr>
          <p:cNvPr id="10" name="文本框 9"/>
          <p:cNvSpPr txBox="1"/>
          <p:nvPr/>
        </p:nvSpPr>
        <p:spPr>
          <a:xfrm>
            <a:off x="8526145" y="3349625"/>
            <a:ext cx="850265" cy="460375"/>
          </a:xfrm>
          <a:prstGeom prst="rect">
            <a:avLst/>
          </a:prstGeom>
          <a:noFill/>
        </p:spPr>
        <p:txBody>
          <a:bodyPr wrap="square" rtlCol="0" anchor="t">
            <a:spAutoFit/>
          </a:bodyPr>
          <a:p>
            <a:pPr fontAlgn="auto">
              <a:lnSpc>
                <a:spcPct val="100000"/>
              </a:lnSpc>
            </a:pPr>
            <a:r>
              <a:rPr lang="zh-CN" altLang="en-US" sz="2400" b="1">
                <a:solidFill>
                  <a:srgbClr val="FF0000"/>
                </a:solidFill>
                <a:latin typeface="微软雅黑" panose="020B0503020204020204" charset="-122"/>
                <a:ea typeface="微软雅黑" panose="020B0503020204020204" charset="-122"/>
              </a:rPr>
              <a:t>甲方</a:t>
            </a:r>
            <a:endParaRPr lang="zh-CN" altLang="en-US" sz="2400" b="1">
              <a:solidFill>
                <a:srgbClr val="FF0000"/>
              </a:solidFill>
              <a:latin typeface="微软雅黑" panose="020B0503020204020204" charset="-122"/>
              <a:ea typeface="微软雅黑" panose="020B0503020204020204" charset="-122"/>
            </a:endParaRPr>
          </a:p>
        </p:txBody>
      </p:sp>
      <p:pic>
        <p:nvPicPr>
          <p:cNvPr id="15" name="http://photo-static-api.fotomore.com/creative/vcg/400/version23/VCG41522425333.jpg" descr="&amp;pky120_sjzg_VCG41522425333&amp;2&amp;src_toppic_inpsrchzd1&amp;"/>
          <p:cNvPicPr>
            <a:picLocks noChangeAspect="1"/>
          </p:cNvPicPr>
          <p:nvPr/>
        </p:nvPicPr>
        <p:blipFill>
          <a:blip r:embed="rId3">
            <a:clrChange>
              <a:clrFrom>
                <a:srgbClr val="FBF1E7">
                  <a:alpha val="100000"/>
                </a:srgbClr>
              </a:clrFrom>
              <a:clrTo>
                <a:srgbClr val="FBF1E7">
                  <a:alpha val="100000"/>
                  <a:alpha val="0"/>
                </a:srgbClr>
              </a:clrTo>
            </a:clrChange>
          </a:blip>
          <a:srcRect l="54536" t="22167" r="5900" b="16843"/>
          <a:stretch>
            <a:fillRect/>
          </a:stretch>
        </p:blipFill>
        <p:spPr>
          <a:xfrm>
            <a:off x="7924800" y="4258945"/>
            <a:ext cx="1368425" cy="2115185"/>
          </a:xfrm>
          <a:prstGeom prst="rect">
            <a:avLst/>
          </a:prstGeom>
        </p:spPr>
      </p:pic>
      <p:grpSp>
        <p:nvGrpSpPr>
          <p:cNvPr id="17" name="组合 16"/>
          <p:cNvGrpSpPr/>
          <p:nvPr/>
        </p:nvGrpSpPr>
        <p:grpSpPr>
          <a:xfrm>
            <a:off x="2548255" y="4204335"/>
            <a:ext cx="1784350" cy="2301240"/>
            <a:chOff x="2546" y="6621"/>
            <a:chExt cx="2810" cy="3624"/>
          </a:xfrm>
        </p:grpSpPr>
        <p:pic>
          <p:nvPicPr>
            <p:cNvPr id="11" name="http://photo-static-api.fotomore.com/creative/vcg/400/version23/VCG41522425333.jpg" descr="&amp;pky120_sjzg_VCG41522425333&amp;2&amp;src_toppic_inpsrchzd1&amp;"/>
            <p:cNvPicPr>
              <a:picLocks noChangeAspect="1"/>
            </p:cNvPicPr>
            <p:nvPr/>
          </p:nvPicPr>
          <p:blipFill>
            <a:blip r:embed="rId3">
              <a:clrChange>
                <a:clrFrom>
                  <a:srgbClr val="FBF1E7">
                    <a:alpha val="100000"/>
                  </a:srgbClr>
                </a:clrFrom>
                <a:clrTo>
                  <a:srgbClr val="FBF1E7">
                    <a:alpha val="100000"/>
                    <a:alpha val="0"/>
                  </a:srgbClr>
                </a:clrTo>
              </a:clrChange>
            </a:blip>
            <a:srcRect l="7588" t="24130" r="47421" b="17944"/>
            <a:stretch>
              <a:fillRect/>
            </a:stretch>
          </p:blipFill>
          <p:spPr>
            <a:xfrm>
              <a:off x="2546" y="6621"/>
              <a:ext cx="2810" cy="3625"/>
            </a:xfrm>
            <a:prstGeom prst="rect">
              <a:avLst/>
            </a:prstGeom>
          </p:spPr>
        </p:pic>
        <p:sp>
          <p:nvSpPr>
            <p:cNvPr id="16" name="文本框 15"/>
            <p:cNvSpPr txBox="1"/>
            <p:nvPr/>
          </p:nvSpPr>
          <p:spPr>
            <a:xfrm rot="19200000">
              <a:off x="3987" y="9116"/>
              <a:ext cx="1339" cy="580"/>
            </a:xfrm>
            <a:prstGeom prst="rect">
              <a:avLst/>
            </a:prstGeom>
            <a:noFill/>
          </p:spPr>
          <p:txBody>
            <a:bodyPr wrap="square" rtlCol="0" anchor="t">
              <a:spAutoFit/>
            </a:bodyPr>
            <a:p>
              <a:pPr fontAlgn="auto">
                <a:lnSpc>
                  <a:spcPct val="100000"/>
                </a:lnSpc>
              </a:pPr>
              <a:r>
                <a:rPr lang="zh-CN" altLang="en-US" b="1">
                  <a:solidFill>
                    <a:srgbClr val="FF0000"/>
                  </a:solidFill>
                  <a:latin typeface="微软雅黑" panose="020B0503020204020204" charset="-122"/>
                  <a:ea typeface="微软雅黑" panose="020B0503020204020204" charset="-122"/>
                </a:rPr>
                <a:t>要</a:t>
              </a:r>
              <a:r>
                <a:rPr lang="en-US" altLang="zh-CN" b="1">
                  <a:solidFill>
                    <a:srgbClr val="FF0000"/>
                  </a:solidFill>
                  <a:latin typeface="微软雅黑" panose="020B0503020204020204" charset="-122"/>
                  <a:ea typeface="微软雅黑" panose="020B0503020204020204" charset="-122"/>
                </a:rPr>
                <a:t> </a:t>
              </a:r>
              <a:r>
                <a:rPr lang="zh-CN" altLang="en-US" b="1">
                  <a:solidFill>
                    <a:srgbClr val="FF0000"/>
                  </a:solidFill>
                  <a:latin typeface="微软雅黑" panose="020B0503020204020204" charset="-122"/>
                  <a:ea typeface="微软雅黑" panose="020B0503020204020204" charset="-122"/>
                </a:rPr>
                <a:t>钱</a:t>
              </a:r>
              <a:endParaRPr lang="zh-CN" altLang="en-US" b="1">
                <a:solidFill>
                  <a:srgbClr val="FF0000"/>
                </a:solidFill>
                <a:latin typeface="微软雅黑" panose="020B0503020204020204" charset="-122"/>
                <a:ea typeface="微软雅黑" panose="020B0503020204020204" charset="-122"/>
              </a:endParaRPr>
            </a:p>
          </p:txBody>
        </p:sp>
      </p:grpSp>
      <p:pic>
        <p:nvPicPr>
          <p:cNvPr id="19" name="http://photo-static-api.fotomore.com/creative/vcg/400/version23/VCG41522425333.jpg" descr="&amp;pky120_sjzg_VCG41522425333&amp;2&amp;src_toppic_inpsrchzd1&amp;"/>
          <p:cNvPicPr>
            <a:picLocks noChangeAspect="1"/>
          </p:cNvPicPr>
          <p:nvPr/>
        </p:nvPicPr>
        <p:blipFill>
          <a:blip r:embed="rId3">
            <a:clrChange>
              <a:clrFrom>
                <a:srgbClr val="FBF1E7">
                  <a:alpha val="100000"/>
                </a:srgbClr>
              </a:clrFrom>
              <a:clrTo>
                <a:srgbClr val="FBF1E7">
                  <a:alpha val="100000"/>
                  <a:alpha val="0"/>
                </a:srgbClr>
              </a:clrTo>
            </a:clrChange>
          </a:blip>
          <a:srcRect l="54536" t="22167" r="5900" b="16843"/>
          <a:stretch>
            <a:fillRect/>
          </a:stretch>
        </p:blipFill>
        <p:spPr>
          <a:xfrm>
            <a:off x="9025890" y="4690745"/>
            <a:ext cx="1393190" cy="2154555"/>
          </a:xfrm>
          <a:prstGeom prst="rect">
            <a:avLst/>
          </a:prstGeom>
        </p:spPr>
      </p:pic>
      <p:sp>
        <p:nvSpPr>
          <p:cNvPr id="23" name="圆角矩形标注 22"/>
          <p:cNvSpPr/>
          <p:nvPr/>
        </p:nvSpPr>
        <p:spPr>
          <a:xfrm>
            <a:off x="8754745" y="4317365"/>
            <a:ext cx="1342390" cy="442595"/>
          </a:xfrm>
          <a:prstGeom prst="wedgeRoundRectCallout">
            <a:avLst>
              <a:gd name="adj1" fmla="val -34713"/>
              <a:gd name="adj2" fmla="val 85795"/>
              <a:gd name="adj3" fmla="val 16667"/>
            </a:avLst>
          </a:prstGeom>
        </p:spPr>
        <p:style>
          <a:lnRef idx="2">
            <a:schemeClr val="accent2"/>
          </a:lnRef>
          <a:fillRef idx="1">
            <a:schemeClr val="lt1"/>
          </a:fillRef>
          <a:effectRef idx="0">
            <a:schemeClr val="accent2"/>
          </a:effectRef>
          <a:fontRef idx="minor">
            <a:schemeClr val="dk1"/>
          </a:fontRef>
        </p:style>
        <p:txBody>
          <a:bodyPr rtlCol="0" anchor="ctr"/>
          <a:p>
            <a:pPr algn="ctr"/>
            <a:r>
              <a:rPr lang="zh-CN" altLang="en-US">
                <a:solidFill>
                  <a:srgbClr val="FF0000"/>
                </a:solidFill>
                <a:latin typeface="微软雅黑" panose="020B0503020204020204" charset="-122"/>
                <a:ea typeface="微软雅黑" panose="020B0503020204020204" charset="-122"/>
              </a:rPr>
              <a:t>要加东西</a:t>
            </a:r>
            <a:endParaRPr lang="zh-CN" altLang="en-US">
              <a:solidFill>
                <a:srgbClr val="FF0000"/>
              </a:solidFill>
              <a:latin typeface="微软雅黑" panose="020B0503020204020204" charset="-122"/>
              <a:ea typeface="微软雅黑" panose="020B0503020204020204" charset="-122"/>
            </a:endParaRPr>
          </a:p>
        </p:txBody>
      </p:sp>
      <p:sp>
        <p:nvSpPr>
          <p:cNvPr id="24" name="圆角矩形标注 23"/>
          <p:cNvSpPr/>
          <p:nvPr/>
        </p:nvSpPr>
        <p:spPr>
          <a:xfrm>
            <a:off x="9838055" y="5009515"/>
            <a:ext cx="1342390" cy="442595"/>
          </a:xfrm>
          <a:prstGeom prst="wedgeRoundRectCallout">
            <a:avLst>
              <a:gd name="adj1" fmla="val -34713"/>
              <a:gd name="adj2" fmla="val 85795"/>
              <a:gd name="adj3" fmla="val 16667"/>
            </a:avLst>
          </a:prstGeom>
        </p:spPr>
        <p:style>
          <a:lnRef idx="2">
            <a:schemeClr val="accent2"/>
          </a:lnRef>
          <a:fillRef idx="1">
            <a:schemeClr val="lt1"/>
          </a:fillRef>
          <a:effectRef idx="0">
            <a:schemeClr val="accent2"/>
          </a:effectRef>
          <a:fontRef idx="minor">
            <a:schemeClr val="dk1"/>
          </a:fontRef>
        </p:style>
        <p:txBody>
          <a:bodyPr rtlCol="0" anchor="ctr"/>
          <a:p>
            <a:pPr algn="ctr"/>
            <a:r>
              <a:rPr lang="zh-CN" altLang="en-US">
                <a:solidFill>
                  <a:srgbClr val="FF0000"/>
                </a:solidFill>
                <a:latin typeface="微软雅黑" panose="020B0503020204020204" charset="-122"/>
                <a:ea typeface="微软雅黑" panose="020B0503020204020204" charset="-122"/>
              </a:rPr>
              <a:t>要提供</a:t>
            </a:r>
            <a:r>
              <a:rPr lang="en-US" altLang="zh-CN">
                <a:solidFill>
                  <a:srgbClr val="FF0000"/>
                </a:solidFill>
                <a:latin typeface="微软雅黑" panose="020B0503020204020204" charset="-122"/>
                <a:ea typeface="微软雅黑" panose="020B0503020204020204" charset="-122"/>
              </a:rPr>
              <a:t>XX</a:t>
            </a:r>
            <a:endParaRPr lang="en-US" altLang="zh-CN">
              <a:solidFill>
                <a:srgbClr val="FF0000"/>
              </a:solidFill>
              <a:latin typeface="微软雅黑" panose="020B0503020204020204" charset="-122"/>
              <a:ea typeface="微软雅黑" panose="020B0503020204020204" charset="-122"/>
            </a:endParaRPr>
          </a:p>
        </p:txBody>
      </p:sp>
      <p:pic>
        <p:nvPicPr>
          <p:cNvPr id="30" name="http://photo-static-api.fotomore.com/creative/vcg/400/version23/VCG41165754140.jpg" descr="&amp;pky160_sjzg_VCG41165754140&amp;2&amp;src_toppic_inpsrchzd1&amp;"/>
          <p:cNvPicPr>
            <a:picLocks noChangeAspect="1"/>
          </p:cNvPicPr>
          <p:nvPr/>
        </p:nvPicPr>
        <p:blipFill>
          <a:blip r:embed="rId2">
            <a:clrChange>
              <a:clrFrom>
                <a:srgbClr val="FFFFFF">
                  <a:alpha val="100000"/>
                </a:srgbClr>
              </a:clrFrom>
              <a:clrTo>
                <a:srgbClr val="FFFFFF">
                  <a:alpha val="100000"/>
                  <a:alpha val="0"/>
                </a:srgbClr>
              </a:clrTo>
            </a:clrChange>
          </a:blip>
          <a:srcRect r="53364" b="51519"/>
          <a:stretch>
            <a:fillRect/>
          </a:stretch>
        </p:blipFill>
        <p:spPr>
          <a:xfrm>
            <a:off x="5857875" y="3063240"/>
            <a:ext cx="1290955" cy="880110"/>
          </a:xfrm>
          <a:prstGeom prst="rect">
            <a:avLst/>
          </a:prstGeom>
        </p:spPr>
      </p:pic>
      <p:sp>
        <p:nvSpPr>
          <p:cNvPr id="31" name="文本框 30"/>
          <p:cNvSpPr txBox="1"/>
          <p:nvPr/>
        </p:nvSpPr>
        <p:spPr>
          <a:xfrm>
            <a:off x="6078220" y="3349625"/>
            <a:ext cx="850265" cy="460375"/>
          </a:xfrm>
          <a:prstGeom prst="rect">
            <a:avLst/>
          </a:prstGeom>
          <a:noFill/>
        </p:spPr>
        <p:txBody>
          <a:bodyPr wrap="square" rtlCol="0" anchor="t">
            <a:spAutoFit/>
          </a:bodyPr>
          <a:p>
            <a:pPr fontAlgn="auto">
              <a:lnSpc>
                <a:spcPct val="100000"/>
              </a:lnSpc>
            </a:pPr>
            <a:r>
              <a:rPr lang="zh-CN" altLang="en-US" sz="2400" b="1">
                <a:solidFill>
                  <a:srgbClr val="FF0000"/>
                </a:solidFill>
                <a:latin typeface="微软雅黑" panose="020B0503020204020204" charset="-122"/>
                <a:ea typeface="微软雅黑" panose="020B0503020204020204" charset="-122"/>
              </a:rPr>
              <a:t>监理</a:t>
            </a:r>
            <a:endParaRPr lang="zh-CN" altLang="en-US" sz="2400" b="1">
              <a:solidFill>
                <a:srgbClr val="FF0000"/>
              </a:solidFill>
              <a:latin typeface="微软雅黑" panose="020B0503020204020204" charset="-122"/>
              <a:ea typeface="微软雅黑" panose="020B0503020204020204" charset="-122"/>
            </a:endParaRPr>
          </a:p>
        </p:txBody>
      </p:sp>
      <p:grpSp>
        <p:nvGrpSpPr>
          <p:cNvPr id="33" name="组合 32"/>
          <p:cNvGrpSpPr/>
          <p:nvPr/>
        </p:nvGrpSpPr>
        <p:grpSpPr>
          <a:xfrm>
            <a:off x="5743575" y="4317365"/>
            <a:ext cx="1635760" cy="2527300"/>
            <a:chOff x="9045" y="6799"/>
            <a:chExt cx="2576" cy="3980"/>
          </a:xfrm>
        </p:grpSpPr>
        <p:pic>
          <p:nvPicPr>
            <p:cNvPr id="12" name="http://photo-static-api.fotomore.com/creative/vcg/400/version23/VCG41522425333.jpg" descr="&amp;pky120_sjzg_VCG41522425333&amp;2&amp;src_toppic_inpsrchzd1&amp;"/>
            <p:cNvPicPr>
              <a:picLocks noChangeAspect="1"/>
            </p:cNvPicPr>
            <p:nvPr/>
          </p:nvPicPr>
          <p:blipFill>
            <a:blip r:embed="rId3">
              <a:clrChange>
                <a:clrFrom>
                  <a:srgbClr val="FBF1E7">
                    <a:alpha val="100000"/>
                  </a:srgbClr>
                </a:clrFrom>
                <a:clrTo>
                  <a:srgbClr val="FBF1E7">
                    <a:alpha val="100000"/>
                    <a:alpha val="0"/>
                  </a:srgbClr>
                </a:clrTo>
              </a:clrChange>
            </a:blip>
            <a:srcRect l="54536" t="22167" r="5900" b="16843"/>
            <a:stretch>
              <a:fillRect/>
            </a:stretch>
          </p:blipFill>
          <p:spPr>
            <a:xfrm>
              <a:off x="9045" y="6799"/>
              <a:ext cx="2577" cy="3981"/>
            </a:xfrm>
            <a:prstGeom prst="rect">
              <a:avLst/>
            </a:prstGeom>
          </p:spPr>
        </p:pic>
        <p:pic>
          <p:nvPicPr>
            <p:cNvPr id="32" name="图片 31"/>
            <p:cNvPicPr>
              <a:picLocks noChangeAspect="1"/>
            </p:cNvPicPr>
            <p:nvPr/>
          </p:nvPicPr>
          <p:blipFill>
            <a:blip r:embed="rId4"/>
            <a:stretch>
              <a:fillRect/>
            </a:stretch>
          </p:blipFill>
          <p:spPr>
            <a:xfrm>
              <a:off x="9315" y="6799"/>
              <a:ext cx="1853" cy="1542"/>
            </a:xfrm>
            <a:prstGeom prst="rect">
              <a:avLst/>
            </a:prstGeom>
          </p:spPr>
        </p:pic>
      </p:grpSp>
      <p:sp>
        <p:nvSpPr>
          <p:cNvPr id="21" name="圆角矩形标注 20"/>
          <p:cNvSpPr/>
          <p:nvPr/>
        </p:nvSpPr>
        <p:spPr>
          <a:xfrm>
            <a:off x="6739255" y="4089400"/>
            <a:ext cx="1342390" cy="442595"/>
          </a:xfrm>
          <a:prstGeom prst="wedgeRoundRectCallout">
            <a:avLst>
              <a:gd name="adj1" fmla="val -34713"/>
              <a:gd name="adj2" fmla="val 85795"/>
              <a:gd name="adj3" fmla="val 16667"/>
            </a:avLst>
          </a:prstGeom>
        </p:spPr>
        <p:style>
          <a:lnRef idx="2">
            <a:schemeClr val="accent2"/>
          </a:lnRef>
          <a:fillRef idx="1">
            <a:schemeClr val="lt1"/>
          </a:fillRef>
          <a:effectRef idx="0">
            <a:schemeClr val="accent2"/>
          </a:effectRef>
          <a:fontRef idx="minor">
            <a:schemeClr val="dk1"/>
          </a:fontRef>
        </p:style>
        <p:txBody>
          <a:bodyPr rtlCol="0" anchor="ctr"/>
          <a:p>
            <a:pPr algn="ctr"/>
            <a:r>
              <a:rPr lang="zh-CN" altLang="en-US">
                <a:solidFill>
                  <a:srgbClr val="FF0000"/>
                </a:solidFill>
                <a:latin typeface="微软雅黑" panose="020B0503020204020204" charset="-122"/>
                <a:ea typeface="微软雅黑" panose="020B0503020204020204" charset="-122"/>
              </a:rPr>
              <a:t>少了证据</a:t>
            </a:r>
            <a:endParaRPr lang="zh-CN" altLang="en-US">
              <a:solidFill>
                <a:srgbClr val="FF0000"/>
              </a:solidFill>
              <a:latin typeface="微软雅黑" panose="020B0503020204020204" charset="-122"/>
              <a:ea typeface="微软雅黑" panose="020B0503020204020204" charset="-122"/>
            </a:endParaRPr>
          </a:p>
        </p:txBody>
      </p:sp>
      <p:sp>
        <p:nvSpPr>
          <p:cNvPr id="18" name="文本框 17"/>
          <p:cNvSpPr txBox="1"/>
          <p:nvPr/>
        </p:nvSpPr>
        <p:spPr>
          <a:xfrm>
            <a:off x="40640" y="33020"/>
            <a:ext cx="6889750"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3. </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情况二：政府投资项目</a:t>
            </a:r>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财政拨款的</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项目</a:t>
            </a:r>
            <a:endPar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par>
                                <p:cTn id="46" presetID="22" presetClass="entr" presetSubtype="4"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00"/>
                                        <p:tgtEl>
                                          <p:spTgt spid="1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8" grpId="0"/>
      <p:bldP spid="8" grpId="1"/>
      <p:bldP spid="31" grpId="0"/>
      <p:bldP spid="21" grpId="0" bldLvl="0" animBg="1"/>
      <p:bldP spid="31" grpId="1"/>
      <p:bldP spid="21" grpId="1" animBg="1"/>
      <p:bldP spid="10" grpId="0"/>
      <p:bldP spid="23" grpId="0" bldLvl="0" animBg="1"/>
      <p:bldP spid="24" grpId="0" bldLvl="0" animBg="1"/>
      <p:bldP spid="10" grpId="1"/>
      <p:bldP spid="23" grpId="1" animBg="1"/>
      <p:bldP spid="2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r:link="rId2"/>
          <a:stretch>
            <a:fillRect/>
          </a:stretch>
        </p:blipFill>
        <p:spPr>
          <a:xfrm>
            <a:off x="6108700" y="3805555"/>
            <a:ext cx="0" cy="0"/>
          </a:xfrm>
          <a:prstGeom prst="rect">
            <a:avLst/>
          </a:prstGeom>
          <a:noFill/>
          <a:ln w="9525">
            <a:noFill/>
          </a:ln>
        </p:spPr>
      </p:pic>
      <p:pic>
        <p:nvPicPr>
          <p:cNvPr id="101" name="图片 100"/>
          <p:cNvPicPr/>
          <p:nvPr/>
        </p:nvPicPr>
        <p:blipFill>
          <a:blip r:embed="rId1" r:link="rId2"/>
          <a:stretch>
            <a:fillRect/>
          </a:stretch>
        </p:blipFill>
        <p:spPr>
          <a:xfrm>
            <a:off x="6108700" y="3805555"/>
            <a:ext cx="0" cy="0"/>
          </a:xfrm>
          <a:prstGeom prst="rect">
            <a:avLst/>
          </a:prstGeom>
          <a:noFill/>
          <a:ln w="9525">
            <a:noFill/>
          </a:ln>
        </p:spPr>
      </p:pic>
      <p:grpSp>
        <p:nvGrpSpPr>
          <p:cNvPr id="9" name="组合 8"/>
          <p:cNvGrpSpPr/>
          <p:nvPr/>
        </p:nvGrpSpPr>
        <p:grpSpPr>
          <a:xfrm>
            <a:off x="1268095" y="1504315"/>
            <a:ext cx="4108450" cy="2138582"/>
            <a:chOff x="1997" y="2369"/>
            <a:chExt cx="6470" cy="3368"/>
          </a:xfrm>
        </p:grpSpPr>
        <p:grpSp>
          <p:nvGrpSpPr>
            <p:cNvPr id="33" name="组合 32"/>
            <p:cNvGrpSpPr/>
            <p:nvPr/>
          </p:nvGrpSpPr>
          <p:grpSpPr>
            <a:xfrm>
              <a:off x="1997" y="2369"/>
              <a:ext cx="2370" cy="3368"/>
              <a:chOff x="9045" y="6799"/>
              <a:chExt cx="2667" cy="3981"/>
            </a:xfrm>
          </p:grpSpPr>
          <p:pic>
            <p:nvPicPr>
              <p:cNvPr id="12" name="http://photo-static-api.fotomore.com/creative/vcg/400/version23/VCG41522425333.jpg" descr="&amp;pky120_sjzg_VCG41522425333&amp;2&amp;src_toppic_inpsrchzd1&amp;"/>
              <p:cNvPicPr>
                <a:picLocks noChangeAspect="1"/>
              </p:cNvPicPr>
              <p:nvPr/>
            </p:nvPicPr>
            <p:blipFill>
              <a:blip r:embed="rId3">
                <a:clrChange>
                  <a:clrFrom>
                    <a:srgbClr val="FBF1E7">
                      <a:alpha val="100000"/>
                    </a:srgbClr>
                  </a:clrFrom>
                  <a:clrTo>
                    <a:srgbClr val="FBF1E7">
                      <a:alpha val="100000"/>
                      <a:alpha val="0"/>
                    </a:srgbClr>
                  </a:clrTo>
                </a:clrChange>
              </a:blip>
              <a:srcRect l="54536" t="22167" r="4518" b="16843"/>
              <a:stretch>
                <a:fillRect/>
              </a:stretch>
            </p:blipFill>
            <p:spPr>
              <a:xfrm>
                <a:off x="9045" y="6799"/>
                <a:ext cx="2667" cy="3981"/>
              </a:xfrm>
              <a:prstGeom prst="rect">
                <a:avLst/>
              </a:prstGeom>
            </p:spPr>
          </p:pic>
          <p:pic>
            <p:nvPicPr>
              <p:cNvPr id="32" name="图片 31"/>
              <p:cNvPicPr>
                <a:picLocks noChangeAspect="1"/>
              </p:cNvPicPr>
              <p:nvPr/>
            </p:nvPicPr>
            <p:blipFill>
              <a:blip r:embed="rId4"/>
              <a:stretch>
                <a:fillRect/>
              </a:stretch>
            </p:blipFill>
            <p:spPr>
              <a:xfrm>
                <a:off x="9315" y="6799"/>
                <a:ext cx="1853" cy="1542"/>
              </a:xfrm>
              <a:prstGeom prst="rect">
                <a:avLst/>
              </a:prstGeom>
            </p:spPr>
          </p:pic>
        </p:grpSp>
        <p:sp>
          <p:nvSpPr>
            <p:cNvPr id="21" name="圆角矩形标注 20"/>
            <p:cNvSpPr/>
            <p:nvPr/>
          </p:nvSpPr>
          <p:spPr>
            <a:xfrm>
              <a:off x="5070" y="3674"/>
              <a:ext cx="3397" cy="1106"/>
            </a:xfrm>
            <a:prstGeom prst="wedgeRoundRectCallout">
              <a:avLst>
                <a:gd name="adj1" fmla="val -66715"/>
                <a:gd name="adj2" fmla="val -36256"/>
                <a:gd name="adj3" fmla="val 16667"/>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2400">
                  <a:solidFill>
                    <a:schemeClr val="tx1"/>
                  </a:solidFill>
                  <a:latin typeface="微软雅黑" panose="020B0503020204020204" charset="-122"/>
                  <a:ea typeface="微软雅黑" panose="020B0503020204020204" charset="-122"/>
                </a:rPr>
                <a:t>不是我在拖！</a:t>
              </a:r>
              <a:endParaRPr lang="zh-CN" altLang="en-US" sz="2400">
                <a:solidFill>
                  <a:schemeClr val="tx1"/>
                </a:solidFill>
                <a:latin typeface="微软雅黑" panose="020B0503020204020204" charset="-122"/>
                <a:ea typeface="微软雅黑" panose="020B0503020204020204" charset="-122"/>
              </a:endParaRPr>
            </a:p>
          </p:txBody>
        </p:sp>
      </p:grpSp>
      <p:grpSp>
        <p:nvGrpSpPr>
          <p:cNvPr id="11" name="组合 10"/>
          <p:cNvGrpSpPr/>
          <p:nvPr/>
        </p:nvGrpSpPr>
        <p:grpSpPr>
          <a:xfrm>
            <a:off x="1268095" y="3971925"/>
            <a:ext cx="4107815" cy="2139315"/>
            <a:chOff x="1997" y="6255"/>
            <a:chExt cx="6469" cy="3369"/>
          </a:xfrm>
        </p:grpSpPr>
        <p:grpSp>
          <p:nvGrpSpPr>
            <p:cNvPr id="3" name="组合 2"/>
            <p:cNvGrpSpPr/>
            <p:nvPr/>
          </p:nvGrpSpPr>
          <p:grpSpPr>
            <a:xfrm>
              <a:off x="1997" y="6255"/>
              <a:ext cx="2493" cy="3369"/>
              <a:chOff x="10504" y="2970"/>
              <a:chExt cx="2602" cy="3764"/>
            </a:xfrm>
          </p:grpSpPr>
          <p:pic>
            <p:nvPicPr>
              <p:cNvPr id="2" name="http://photo-static-api.fotomore.com/creative/vcg/400/version23/VCG41522425333.jpg" descr="&amp;pky120_sjzg_VCG41522425333&amp;2&amp;src_toppic_inpsrchzd1&amp;"/>
              <p:cNvPicPr>
                <a:picLocks noChangeAspect="1"/>
              </p:cNvPicPr>
              <p:nvPr/>
            </p:nvPicPr>
            <p:blipFill>
              <a:blip r:embed="rId3">
                <a:clrChange>
                  <a:clrFrom>
                    <a:srgbClr val="FBF1E7">
                      <a:alpha val="100000"/>
                    </a:srgbClr>
                  </a:clrFrom>
                  <a:clrTo>
                    <a:srgbClr val="FBF1E7">
                      <a:alpha val="100000"/>
                      <a:alpha val="0"/>
                    </a:srgbClr>
                  </a:clrTo>
                </a:clrChange>
              </a:blip>
              <a:srcRect l="54536" t="22167" r="3546" b="16843"/>
              <a:stretch>
                <a:fillRect/>
              </a:stretch>
            </p:blipFill>
            <p:spPr>
              <a:xfrm>
                <a:off x="10504" y="2970"/>
                <a:ext cx="2602" cy="3764"/>
              </a:xfrm>
              <a:prstGeom prst="rect">
                <a:avLst/>
              </a:prstGeom>
            </p:spPr>
          </p:pic>
          <p:sp>
            <p:nvSpPr>
              <p:cNvPr id="10" name="文本框 9"/>
              <p:cNvSpPr txBox="1"/>
              <p:nvPr/>
            </p:nvSpPr>
            <p:spPr>
              <a:xfrm>
                <a:off x="11062" y="3472"/>
                <a:ext cx="1148" cy="702"/>
              </a:xfrm>
              <a:prstGeom prst="rect">
                <a:avLst/>
              </a:prstGeom>
              <a:noFill/>
            </p:spPr>
            <p:txBody>
              <a:bodyPr wrap="square" rtlCol="0" anchor="t">
                <a:spAutoFit/>
              </a:bodyPr>
              <a:p>
                <a:pPr fontAlgn="auto">
                  <a:lnSpc>
                    <a:spcPct val="100000"/>
                  </a:lnSpc>
                </a:pPr>
                <a:r>
                  <a:rPr lang="zh-CN" altLang="en-US" sz="2000" b="1">
                    <a:solidFill>
                      <a:schemeClr val="bg1"/>
                    </a:solidFill>
                    <a:highlight>
                      <a:srgbClr val="000000"/>
                    </a:highlight>
                    <a:latin typeface="微软雅黑" panose="020B0503020204020204" charset="-122"/>
                    <a:ea typeface="微软雅黑" panose="020B0503020204020204" charset="-122"/>
                  </a:rPr>
                  <a:t>甲方</a:t>
                </a:r>
                <a:endParaRPr lang="zh-CN" altLang="en-US" sz="2000" b="1">
                  <a:solidFill>
                    <a:schemeClr val="bg1"/>
                  </a:solidFill>
                  <a:highlight>
                    <a:srgbClr val="000000"/>
                  </a:highlight>
                  <a:latin typeface="微软雅黑" panose="020B0503020204020204" charset="-122"/>
                  <a:ea typeface="微软雅黑" panose="020B0503020204020204" charset="-122"/>
                </a:endParaRPr>
              </a:p>
            </p:txBody>
          </p:sp>
        </p:grpSp>
        <p:sp>
          <p:nvSpPr>
            <p:cNvPr id="5" name="圆角矩形标注 4"/>
            <p:cNvSpPr/>
            <p:nvPr/>
          </p:nvSpPr>
          <p:spPr>
            <a:xfrm>
              <a:off x="5070" y="6514"/>
              <a:ext cx="3396" cy="1106"/>
            </a:xfrm>
            <a:prstGeom prst="wedgeRoundRectCallout">
              <a:avLst>
                <a:gd name="adj1" fmla="val -66682"/>
                <a:gd name="adj2" fmla="val 33905"/>
                <a:gd name="adj3" fmla="val 16667"/>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2400">
                  <a:solidFill>
                    <a:schemeClr val="tx1"/>
                  </a:solidFill>
                  <a:latin typeface="微软雅黑" panose="020B0503020204020204" charset="-122"/>
                  <a:ea typeface="微软雅黑" panose="020B0503020204020204" charset="-122"/>
                </a:rPr>
                <a:t>我也不想拖！</a:t>
              </a:r>
              <a:endParaRPr lang="zh-CN" altLang="en-US" sz="2400">
                <a:solidFill>
                  <a:schemeClr val="tx1"/>
                </a:solidFill>
                <a:latin typeface="微软雅黑" panose="020B0503020204020204" charset="-122"/>
                <a:ea typeface="微软雅黑" panose="020B0503020204020204" charset="-122"/>
              </a:endParaRPr>
            </a:p>
          </p:txBody>
        </p:sp>
      </p:grpSp>
      <p:grpSp>
        <p:nvGrpSpPr>
          <p:cNvPr id="44" name="组合 43"/>
          <p:cNvGrpSpPr/>
          <p:nvPr/>
        </p:nvGrpSpPr>
        <p:grpSpPr>
          <a:xfrm>
            <a:off x="5853707" y="1443838"/>
            <a:ext cx="6495260" cy="4659875"/>
            <a:chOff x="6916" y="1491"/>
            <a:chExt cx="7368" cy="5041"/>
          </a:xfrm>
          <a:effectLst>
            <a:outerShdw blurRad="50800" dist="38100" dir="2700000" algn="tl" rotWithShape="0">
              <a:prstClr val="black">
                <a:alpha val="40000"/>
              </a:prstClr>
            </a:outerShdw>
          </a:effectLst>
        </p:grpSpPr>
        <p:sp>
          <p:nvSpPr>
            <p:cNvPr id="46" name="爆炸形 2 45"/>
            <p:cNvSpPr/>
            <p:nvPr>
              <p:custDataLst>
                <p:tags r:id="rId5"/>
              </p:custDataLst>
            </p:nvPr>
          </p:nvSpPr>
          <p:spPr>
            <a:xfrm rot="1620000">
              <a:off x="6916" y="1491"/>
              <a:ext cx="7368" cy="5041"/>
            </a:xfrm>
            <a:prstGeom prst="irregularSeal2">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7" name="文本框 46"/>
            <p:cNvSpPr txBox="1"/>
            <p:nvPr>
              <p:custDataLst>
                <p:tags r:id="rId6"/>
              </p:custDataLst>
            </p:nvPr>
          </p:nvSpPr>
          <p:spPr>
            <a:xfrm>
              <a:off x="7495" y="3163"/>
              <a:ext cx="5172" cy="1697"/>
            </a:xfrm>
            <a:prstGeom prst="rect">
              <a:avLst/>
            </a:prstGeom>
            <a:noFill/>
          </p:spPr>
          <p:txBody>
            <a:bodyPr wrap="square" rtlCol="0">
              <a:spAutoFit/>
            </a:bodyPr>
            <a:p>
              <a:pPr algn="ctr"/>
              <a:r>
                <a:rPr lang="zh-CN" altLang="en-US" sz="3200" b="1">
                  <a:solidFill>
                    <a:schemeClr val="dk1"/>
                  </a:solidFill>
                  <a:latin typeface="微软雅黑" panose="020B0503020204020204" charset="-122"/>
                  <a:ea typeface="微软雅黑" panose="020B0503020204020204" charset="-122"/>
                </a:rPr>
                <a:t>请款所需</a:t>
              </a:r>
              <a:r>
                <a:rPr lang="zh-CN" altLang="en-US" sz="3200" b="1">
                  <a:solidFill>
                    <a:srgbClr val="FF3F2B"/>
                  </a:solidFill>
                  <a:latin typeface="微软雅黑" panose="020B0503020204020204" charset="-122"/>
                  <a:ea typeface="微软雅黑" panose="020B0503020204020204" charset="-122"/>
                </a:rPr>
                <a:t>清单</a:t>
              </a:r>
              <a:r>
                <a:rPr lang="zh-CN" altLang="en-US" sz="3200" b="1">
                  <a:solidFill>
                    <a:schemeClr val="dk1"/>
                  </a:solidFill>
                  <a:latin typeface="微软雅黑" panose="020B0503020204020204" charset="-122"/>
                  <a:ea typeface="微软雅黑" panose="020B0503020204020204" charset="-122"/>
                </a:rPr>
                <a:t>或者</a:t>
              </a:r>
              <a:r>
                <a:rPr lang="zh-CN" altLang="en-US" sz="3200" b="1">
                  <a:solidFill>
                    <a:srgbClr val="FF3F2B"/>
                  </a:solidFill>
                  <a:latin typeface="微软雅黑" panose="020B0503020204020204" charset="-122"/>
                  <a:ea typeface="微软雅黑" panose="020B0503020204020204" charset="-122"/>
                </a:rPr>
                <a:t>构件</a:t>
              </a:r>
              <a:r>
                <a:rPr lang="zh-CN" altLang="en-US" sz="3200" b="1">
                  <a:solidFill>
                    <a:schemeClr val="dk1"/>
                  </a:solidFill>
                  <a:latin typeface="微软雅黑" panose="020B0503020204020204" charset="-122"/>
                  <a:ea typeface="微软雅黑" panose="020B0503020204020204" charset="-122"/>
                </a:rPr>
                <a:t>材料的计量规则</a:t>
              </a:r>
              <a:r>
                <a:rPr lang="zh-CN" altLang="en-US" sz="3200" b="1">
                  <a:solidFill>
                    <a:srgbClr val="FF3F2B"/>
                  </a:solidFill>
                  <a:latin typeface="微软雅黑" panose="020B0503020204020204" charset="-122"/>
                  <a:ea typeface="微软雅黑" panose="020B0503020204020204" charset="-122"/>
                </a:rPr>
                <a:t>没有提前说清楚</a:t>
              </a:r>
              <a:r>
                <a:rPr lang="zh-CN" altLang="en-US" sz="3200" b="1">
                  <a:solidFill>
                    <a:schemeClr val="dk1"/>
                  </a:solidFill>
                  <a:latin typeface="微软雅黑" panose="020B0503020204020204" charset="-122"/>
                  <a:ea typeface="微软雅黑" panose="020B0503020204020204" charset="-122"/>
                </a:rPr>
                <a:t>！！！</a:t>
              </a:r>
              <a:endParaRPr lang="zh-CN" altLang="en-US" sz="3200" b="1">
                <a:solidFill>
                  <a:schemeClr val="dk1"/>
                </a:solidFill>
                <a:latin typeface="微软雅黑" panose="020B0503020204020204" charset="-122"/>
                <a:ea typeface="微软雅黑" panose="020B0503020204020204" charset="-122"/>
              </a:endParaRPr>
            </a:p>
          </p:txBody>
        </p:sp>
      </p:grpSp>
      <p:sp>
        <p:nvSpPr>
          <p:cNvPr id="8" name="文本框 7"/>
          <p:cNvSpPr txBox="1"/>
          <p:nvPr/>
        </p:nvSpPr>
        <p:spPr>
          <a:xfrm>
            <a:off x="3995420" y="983615"/>
            <a:ext cx="4226560" cy="583565"/>
          </a:xfrm>
          <a:prstGeom prst="rect">
            <a:avLst/>
          </a:prstGeom>
          <a:noFill/>
        </p:spPr>
        <p:txBody>
          <a:bodyPr wrap="square" rtlCol="0" anchor="t">
            <a:spAutoFit/>
          </a:bodyPr>
          <a:p>
            <a:pPr algn="ctr" fontAlgn="auto">
              <a:lnSpc>
                <a:spcPct val="100000"/>
              </a:lnSpc>
            </a:pPr>
            <a:r>
              <a:rPr lang="zh-CN" altLang="en-US" sz="3200" b="1">
                <a:solidFill>
                  <a:srgbClr val="FF0000"/>
                </a:solidFill>
                <a:latin typeface="微软雅黑" panose="020B0503020204020204" charset="-122"/>
                <a:ea typeface="微软雅黑" panose="020B0503020204020204" charset="-122"/>
              </a:rPr>
              <a:t>到底谁想拖？谁在拖？</a:t>
            </a:r>
            <a:endParaRPr lang="zh-CN" altLang="en-US" sz="3200" b="1">
              <a:solidFill>
                <a:srgbClr val="FF0000"/>
              </a:solidFill>
              <a:latin typeface="微软雅黑" panose="020B0503020204020204" charset="-122"/>
              <a:ea typeface="微软雅黑" panose="020B0503020204020204" charset="-122"/>
            </a:endParaRPr>
          </a:p>
        </p:txBody>
      </p:sp>
      <p:sp>
        <p:nvSpPr>
          <p:cNvPr id="18" name="文本框 17"/>
          <p:cNvSpPr txBox="1"/>
          <p:nvPr/>
        </p:nvSpPr>
        <p:spPr>
          <a:xfrm>
            <a:off x="40640" y="33020"/>
            <a:ext cx="6889750"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3. </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情况二：政府投资项目</a:t>
            </a:r>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财政拨款的项目</a:t>
            </a:r>
            <a:endPar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plus(in)">
                                      <p:cBhvr>
                                        <p:cTn id="25"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510030" y="1398270"/>
            <a:ext cx="8412480" cy="645160"/>
          </a:xfrm>
          <a:prstGeom prst="rect">
            <a:avLst/>
          </a:prstGeom>
          <a:noFill/>
        </p:spPr>
        <p:txBody>
          <a:bodyPr wrap="none" rtlCol="0">
            <a:spAutoFit/>
          </a:bodyPr>
          <a:p>
            <a:pPr algn="ctr"/>
            <a:r>
              <a:rPr lang="zh-CN" altLang="en-US" sz="3600" b="1">
                <a:latin typeface="微软雅黑" panose="020B0503020204020204" charset="-122"/>
                <a:ea typeface="微软雅黑" panose="020B0503020204020204" charset="-122"/>
              </a:rPr>
              <a:t>一定要有标准和管理办法：解决效率问题</a:t>
            </a:r>
            <a:endParaRPr lang="zh-CN" altLang="en-US" sz="3600" b="1">
              <a:latin typeface="微软雅黑" panose="020B0503020204020204" charset="-122"/>
              <a:ea typeface="微软雅黑" panose="020B0503020204020204" charset="-122"/>
            </a:endParaRPr>
          </a:p>
        </p:txBody>
      </p:sp>
      <p:pic>
        <p:nvPicPr>
          <p:cNvPr id="7" name="https://img8.file.cache.docer.com/storage/1635934278510401187/1f777e1adbe36482982f9122ce4760ff.png" descr="&amp;pky48176357397_创客贴_&amp;39&amp;src_toppic_inpsrchzd1&amp;"/>
          <p:cNvPicPr>
            <a:picLocks noChangeAspect="1"/>
          </p:cNvPicPr>
          <p:nvPr/>
        </p:nvPicPr>
        <p:blipFill>
          <a:blip r:embed="rId2"/>
          <a:stretch>
            <a:fillRect/>
          </a:stretch>
        </p:blipFill>
        <p:spPr>
          <a:xfrm rot="20580000">
            <a:off x="407035" y="1285240"/>
            <a:ext cx="997585" cy="871855"/>
          </a:xfrm>
          <a:prstGeom prst="rect">
            <a:avLst/>
          </a:prstGeom>
        </p:spPr>
      </p:pic>
      <p:grpSp>
        <p:nvGrpSpPr>
          <p:cNvPr id="17" name="组合 16"/>
          <p:cNvGrpSpPr/>
          <p:nvPr/>
        </p:nvGrpSpPr>
        <p:grpSpPr>
          <a:xfrm>
            <a:off x="1065530" y="3013710"/>
            <a:ext cx="1859439" cy="2528570"/>
            <a:chOff x="3567" y="3866"/>
            <a:chExt cx="4420" cy="5161"/>
          </a:xfrm>
          <a:effectLst>
            <a:outerShdw blurRad="50800" dist="38100" dir="2700000" algn="tl" rotWithShape="0">
              <a:prstClr val="black">
                <a:alpha val="40000"/>
              </a:prstClr>
            </a:outerShdw>
          </a:effectLst>
        </p:grpSpPr>
        <p:pic>
          <p:nvPicPr>
            <p:cNvPr id="13" name="图片 12"/>
            <p:cNvPicPr>
              <a:picLocks noChangeAspect="1"/>
            </p:cNvPicPr>
            <p:nvPr/>
          </p:nvPicPr>
          <p:blipFill>
            <a:blip r:embed="rId3"/>
            <a:stretch>
              <a:fillRect/>
            </a:stretch>
          </p:blipFill>
          <p:spPr>
            <a:xfrm>
              <a:off x="3567" y="3866"/>
              <a:ext cx="4420" cy="5161"/>
            </a:xfrm>
            <a:prstGeom prst="rect">
              <a:avLst/>
            </a:prstGeom>
          </p:spPr>
        </p:pic>
        <p:sp>
          <p:nvSpPr>
            <p:cNvPr id="14" name="Text Placeholder 4" descr="e7d195523061f1c029d8a470330beef7eecbf578a74c67be34E755975358C32C42B60046E65E5AB2B817CFACDA70963A03272FA99D31C85E250EFEC4061BFB07F05F931B289192FCB8E0285A555C1F23D78D5E905E76D771411E1FB5B7497A28DA87258CD4C87975C3F8B48A595B7A20A7F7263F42880D0DF02CD5CF1310BE3C5B112D46E22D8ED3410B5F4443060688"/>
            <p:cNvSpPr txBox="1"/>
            <p:nvPr/>
          </p:nvSpPr>
          <p:spPr>
            <a:xfrm rot="21240000">
              <a:off x="4469" y="5885"/>
              <a:ext cx="3099" cy="1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buNone/>
                <a:defRPr/>
              </a:pP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sym typeface="+mn-lt"/>
                </a:rPr>
                <a:t>计量支付</a:t>
              </a: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sym typeface="+mn-lt"/>
                </a:rPr>
                <a:t>规范标准</a:t>
              </a:r>
              <a:endParaRPr lang="zh-CN" altLang="en-US" sz="2200" b="1"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grpSp>
      <p:pic>
        <p:nvPicPr>
          <p:cNvPr id="24" name="http://photo-static-api.fotomore.com/creative/vcg/400/version23/VCG41472312335.jpg" descr="&amp;pky130_sjzg_VCG41472312335&amp;2&amp;src_toppic_inpsrchzd1&amp;"/>
          <p:cNvPicPr>
            <a:picLocks noChangeAspect="1"/>
          </p:cNvPicPr>
          <p:nvPr/>
        </p:nvPicPr>
        <p:blipFill>
          <a:blip r:embed="rId4"/>
          <a:srcRect l="7294" r="48706"/>
          <a:stretch>
            <a:fillRect/>
          </a:stretch>
        </p:blipFill>
        <p:spPr>
          <a:xfrm>
            <a:off x="2325370" y="4534535"/>
            <a:ext cx="1355090" cy="1330325"/>
          </a:xfrm>
          <a:prstGeom prst="rect">
            <a:avLst/>
          </a:prstGeom>
        </p:spPr>
      </p:pic>
      <p:grpSp>
        <p:nvGrpSpPr>
          <p:cNvPr id="15" name="组合 14"/>
          <p:cNvGrpSpPr/>
          <p:nvPr/>
        </p:nvGrpSpPr>
        <p:grpSpPr>
          <a:xfrm>
            <a:off x="4516755" y="3013710"/>
            <a:ext cx="1859439" cy="2528570"/>
            <a:chOff x="3567" y="3866"/>
            <a:chExt cx="4420" cy="5161"/>
          </a:xfrm>
          <a:effectLst>
            <a:outerShdw blurRad="50800" dist="38100" dir="2700000" algn="tl" rotWithShape="0">
              <a:prstClr val="black">
                <a:alpha val="40000"/>
              </a:prstClr>
            </a:outerShdw>
          </a:effectLst>
        </p:grpSpPr>
        <p:pic>
          <p:nvPicPr>
            <p:cNvPr id="16" name="图片 15"/>
            <p:cNvPicPr>
              <a:picLocks noChangeAspect="1"/>
            </p:cNvPicPr>
            <p:nvPr/>
          </p:nvPicPr>
          <p:blipFill>
            <a:blip r:embed="rId3"/>
            <a:stretch>
              <a:fillRect/>
            </a:stretch>
          </p:blipFill>
          <p:spPr>
            <a:xfrm>
              <a:off x="3567" y="3866"/>
              <a:ext cx="4420" cy="5161"/>
            </a:xfrm>
            <a:prstGeom prst="rect">
              <a:avLst/>
            </a:prstGeom>
          </p:spPr>
        </p:pic>
        <p:sp>
          <p:nvSpPr>
            <p:cNvPr id="18" name="Text Placeholder 4" descr="e7d195523061f1c029d8a470330beef7eecbf578a74c67be34E755975358C32C42B60046E65E5AB2B817CFACDA70963A03272FA99D31C85E250EFEC4061BFB07F05F931B289192FCB8E0285A555C1F23D78D5E905E76D771411E1FB5B7497A28DA87258CD4C87975C3F8B48A595B7A20A7F7263F42880D0DF02CD5CF1310BE3C5B112D46E22D8ED3410B5F4443060688"/>
            <p:cNvSpPr txBox="1"/>
            <p:nvPr/>
          </p:nvSpPr>
          <p:spPr>
            <a:xfrm rot="21240000">
              <a:off x="4308" y="5900"/>
              <a:ext cx="3426" cy="1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buNone/>
                <a:defRPr/>
              </a:pP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sym typeface="+mn-lt"/>
                </a:rPr>
                <a:t>清单</a:t>
              </a:r>
              <a:r>
                <a:rPr lang="en-US" altLang="zh-CN" sz="2200" b="1" dirty="0">
                  <a:solidFill>
                    <a:schemeClr val="bg1"/>
                  </a:solidFill>
                  <a:latin typeface="微软雅黑" panose="020B0503020204020204" charset="-122"/>
                  <a:ea typeface="微软雅黑" panose="020B0503020204020204" charset="-122"/>
                  <a:cs typeface="微软雅黑" panose="020B0503020204020204" charset="-122"/>
                  <a:sym typeface="+mn-lt"/>
                </a:rPr>
                <a:t>/</a:t>
              </a: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sym typeface="+mn-lt"/>
                </a:rPr>
                <a:t>构件材料标准</a:t>
              </a:r>
              <a:endParaRPr lang="zh-CN" altLang="en-US" sz="2200" b="1"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grpSp>
      <p:pic>
        <p:nvPicPr>
          <p:cNvPr id="19" name="http://photo-static-api.fotomore.com/creative/vcg/400/version23/VCG41472312335.jpg" descr="&amp;pky130_sjzg_VCG41472312335&amp;2&amp;src_toppic_inpsrchzd1&amp;"/>
          <p:cNvPicPr>
            <a:picLocks noChangeAspect="1"/>
          </p:cNvPicPr>
          <p:nvPr/>
        </p:nvPicPr>
        <p:blipFill>
          <a:blip r:embed="rId4"/>
          <a:srcRect l="7294" r="48706"/>
          <a:stretch>
            <a:fillRect/>
          </a:stretch>
        </p:blipFill>
        <p:spPr>
          <a:xfrm>
            <a:off x="5776595" y="4534535"/>
            <a:ext cx="1355090" cy="1330325"/>
          </a:xfrm>
          <a:prstGeom prst="rect">
            <a:avLst/>
          </a:prstGeom>
        </p:spPr>
      </p:pic>
      <p:grpSp>
        <p:nvGrpSpPr>
          <p:cNvPr id="20" name="组合 19"/>
          <p:cNvGrpSpPr/>
          <p:nvPr/>
        </p:nvGrpSpPr>
        <p:grpSpPr>
          <a:xfrm>
            <a:off x="8071485" y="3013710"/>
            <a:ext cx="1859439" cy="2528570"/>
            <a:chOff x="3567" y="3866"/>
            <a:chExt cx="4420" cy="5161"/>
          </a:xfrm>
          <a:effectLst>
            <a:outerShdw blurRad="50800" dist="38100" dir="2700000" algn="tl" rotWithShape="0">
              <a:prstClr val="black">
                <a:alpha val="40000"/>
              </a:prstClr>
            </a:outerShdw>
          </a:effectLst>
        </p:grpSpPr>
        <p:pic>
          <p:nvPicPr>
            <p:cNvPr id="22" name="图片 21"/>
            <p:cNvPicPr>
              <a:picLocks noChangeAspect="1"/>
            </p:cNvPicPr>
            <p:nvPr/>
          </p:nvPicPr>
          <p:blipFill>
            <a:blip r:embed="rId3"/>
            <a:stretch>
              <a:fillRect/>
            </a:stretch>
          </p:blipFill>
          <p:spPr>
            <a:xfrm>
              <a:off x="3567" y="3866"/>
              <a:ext cx="4420" cy="5161"/>
            </a:xfrm>
            <a:prstGeom prst="rect">
              <a:avLst/>
            </a:prstGeom>
          </p:spPr>
        </p:pic>
        <p:sp>
          <p:nvSpPr>
            <p:cNvPr id="23" name="Text Placeholder 4" descr="e7d195523061f1c029d8a470330beef7eecbf578a74c67be34E755975358C32C42B60046E65E5AB2B817CFACDA70963A03272FA99D31C85E250EFEC4061BFB07F05F931B289192FCB8E0285A555C1F23D78D5E905E76D771411E1FB5B7497A28DA87258CD4C87975C3F8B48A595B7A20A7F7263F42880D0DF02CD5CF1310BE3C5B112D46E22D8ED3410B5F4443060688"/>
            <p:cNvSpPr txBox="1"/>
            <p:nvPr/>
          </p:nvSpPr>
          <p:spPr>
            <a:xfrm rot="21240000">
              <a:off x="4181" y="5870"/>
              <a:ext cx="3426" cy="1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buNone/>
                <a:defRPr/>
              </a:pPr>
              <a:r>
                <a:rPr lang="zh-CN" sz="2200" b="1" dirty="0">
                  <a:solidFill>
                    <a:schemeClr val="bg1"/>
                  </a:solidFill>
                  <a:latin typeface="微软雅黑" panose="020B0503020204020204" charset="-122"/>
                  <a:ea typeface="微软雅黑" panose="020B0503020204020204" charset="-122"/>
                  <a:cs typeface="微软雅黑" panose="020B0503020204020204" charset="-122"/>
                  <a:sym typeface="+mn-lt"/>
                </a:rPr>
                <a:t>计量支付管理办法</a:t>
              </a:r>
              <a:endParaRPr lang="zh-CN" altLang="en-US" sz="2200" b="1"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grpSp>
      <p:pic>
        <p:nvPicPr>
          <p:cNvPr id="25" name="http://photo-static-api.fotomore.com/creative/vcg/400/version23/VCG41472312335.jpg" descr="&amp;pky130_sjzg_VCG41472312335&amp;2&amp;src_toppic_inpsrchzd1&amp;"/>
          <p:cNvPicPr>
            <a:picLocks noChangeAspect="1"/>
          </p:cNvPicPr>
          <p:nvPr/>
        </p:nvPicPr>
        <p:blipFill>
          <a:blip r:embed="rId4"/>
          <a:srcRect l="7294" r="48706"/>
          <a:stretch>
            <a:fillRect/>
          </a:stretch>
        </p:blipFill>
        <p:spPr>
          <a:xfrm>
            <a:off x="9331325" y="4534535"/>
            <a:ext cx="1355090" cy="1330325"/>
          </a:xfrm>
          <a:prstGeom prst="rect">
            <a:avLst/>
          </a:prstGeom>
        </p:spPr>
      </p:pic>
      <p:sp>
        <p:nvSpPr>
          <p:cNvPr id="26" name="文本框 25"/>
          <p:cNvSpPr txBox="1"/>
          <p:nvPr/>
        </p:nvSpPr>
        <p:spPr>
          <a:xfrm>
            <a:off x="40640" y="33020"/>
            <a:ext cx="6889750"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3. </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情况二：政府投资项目</a:t>
            </a:r>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财政拨款的项目</a:t>
            </a:r>
            <a:endPar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000" fill="hold">
                                          <p:stCondLst>
                                            <p:cond delay="0"/>
                                          </p:stCondLst>
                                        </p:cTn>
                                        <p:tgtEl>
                                          <p:spTgt spid="17"/>
                                        </p:tgtEl>
                                        <p:attrNameLst>
                                          <p:attrName>style.visibility</p:attrName>
                                        </p:attrNameLst>
                                      </p:cBhvr>
                                      <p:to>
                                        <p:strVal val="visible"/>
                                      </p:to>
                                    </p:set>
                                    <p:animEffect transition="in" filter="plus(in)">
                                      <p:cBhvr>
                                        <p:cTn id="18" dur="1000"/>
                                        <p:tgtEl>
                                          <p:spTgt spid="17"/>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17"/>
                                        </p:tgtEl>
                                        <p:attrNameLst>
                                          <p:attrName>r</p:attrName>
                                        </p:attrNameLst>
                                      </p:cBhvr>
                                    </p:animRot>
                                    <p:animRot by="-240000">
                                      <p:cBhvr>
                                        <p:cTn id="22" dur="200" fill="hold">
                                          <p:stCondLst>
                                            <p:cond delay="200"/>
                                          </p:stCondLst>
                                        </p:cTn>
                                        <p:tgtEl>
                                          <p:spTgt spid="17"/>
                                        </p:tgtEl>
                                        <p:attrNameLst>
                                          <p:attrName>r</p:attrName>
                                        </p:attrNameLst>
                                      </p:cBhvr>
                                    </p:animRot>
                                    <p:animRot by="240000">
                                      <p:cBhvr>
                                        <p:cTn id="23" dur="200" fill="hold">
                                          <p:stCondLst>
                                            <p:cond delay="400"/>
                                          </p:stCondLst>
                                        </p:cTn>
                                        <p:tgtEl>
                                          <p:spTgt spid="17"/>
                                        </p:tgtEl>
                                        <p:attrNameLst>
                                          <p:attrName>r</p:attrName>
                                        </p:attrNameLst>
                                      </p:cBhvr>
                                    </p:animRot>
                                    <p:animRot by="-240000">
                                      <p:cBhvr>
                                        <p:cTn id="24" dur="200" fill="hold">
                                          <p:stCondLst>
                                            <p:cond delay="600"/>
                                          </p:stCondLst>
                                        </p:cTn>
                                        <p:tgtEl>
                                          <p:spTgt spid="17"/>
                                        </p:tgtEl>
                                        <p:attrNameLst>
                                          <p:attrName>r</p:attrName>
                                        </p:attrNameLst>
                                      </p:cBhvr>
                                    </p:animRot>
                                    <p:animRot by="120000">
                                      <p:cBhvr>
                                        <p:cTn id="25" dur="200" fill="hold">
                                          <p:stCondLst>
                                            <p:cond delay="800"/>
                                          </p:stCondLst>
                                        </p:cTn>
                                        <p:tgtEl>
                                          <p:spTgt spid="17"/>
                                        </p:tgtEl>
                                        <p:attrNameLst>
                                          <p:attrName>r</p:attrName>
                                        </p:attrNameLst>
                                      </p:cBhvr>
                                    </p:animRo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nodeType="clickEffect">
                                  <p:stCondLst>
                                    <p:cond delay="0"/>
                                  </p:stCondLst>
                                  <p:childTnLst>
                                    <p:set>
                                      <p:cBhvr>
                                        <p:cTn id="33" dur="1000" fill="hold">
                                          <p:stCondLst>
                                            <p:cond delay="0"/>
                                          </p:stCondLst>
                                        </p:cTn>
                                        <p:tgtEl>
                                          <p:spTgt spid="15"/>
                                        </p:tgtEl>
                                        <p:attrNameLst>
                                          <p:attrName>style.visibility</p:attrName>
                                        </p:attrNameLst>
                                      </p:cBhvr>
                                      <p:to>
                                        <p:strVal val="visible"/>
                                      </p:to>
                                    </p:set>
                                    <p:animEffect transition="in" filter="plus(in)">
                                      <p:cBhvr>
                                        <p:cTn id="34" dur="1000"/>
                                        <p:tgtEl>
                                          <p:spTgt spid="15"/>
                                        </p:tgtEl>
                                      </p:cBhvr>
                                    </p:animEffect>
                                  </p:childTnLst>
                                </p:cTn>
                              </p:par>
                            </p:childTnLst>
                          </p:cTn>
                        </p:par>
                        <p:par>
                          <p:cTn id="35" fill="hold">
                            <p:stCondLst>
                              <p:cond delay="1000"/>
                            </p:stCondLst>
                            <p:childTnLst>
                              <p:par>
                                <p:cTn id="36" presetID="32" presetClass="emph" presetSubtype="0" fill="hold" nodeType="after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3" presetClass="entr" presetSubtype="16" fill="hold" nodeType="clickEffect">
                                  <p:stCondLst>
                                    <p:cond delay="0"/>
                                  </p:stCondLst>
                                  <p:childTnLst>
                                    <p:set>
                                      <p:cBhvr>
                                        <p:cTn id="49" dur="1000" fill="hold">
                                          <p:stCondLst>
                                            <p:cond delay="0"/>
                                          </p:stCondLst>
                                        </p:cTn>
                                        <p:tgtEl>
                                          <p:spTgt spid="20"/>
                                        </p:tgtEl>
                                        <p:attrNameLst>
                                          <p:attrName>style.visibility</p:attrName>
                                        </p:attrNameLst>
                                      </p:cBhvr>
                                      <p:to>
                                        <p:strVal val="visible"/>
                                      </p:to>
                                    </p:set>
                                    <p:animEffect transition="in" filter="plus(in)">
                                      <p:cBhvr>
                                        <p:cTn id="50" dur="1000"/>
                                        <p:tgtEl>
                                          <p:spTgt spid="20"/>
                                        </p:tgtEl>
                                      </p:cBhvr>
                                    </p:animEffect>
                                  </p:childTnLst>
                                </p:cTn>
                              </p:par>
                            </p:childTnLst>
                          </p:cTn>
                        </p:par>
                        <p:par>
                          <p:cTn id="51" fill="hold">
                            <p:stCondLst>
                              <p:cond delay="1000"/>
                            </p:stCondLst>
                            <p:childTnLst>
                              <p:par>
                                <p:cTn id="52" presetID="32" presetClass="emph" presetSubtype="0" fill="hold" nodeType="afterEffect">
                                  <p:stCondLst>
                                    <p:cond delay="0"/>
                                  </p:stCondLst>
                                  <p:childTnLst>
                                    <p:animRot by="120000">
                                      <p:cBhvr>
                                        <p:cTn id="53" dur="100" fill="hold">
                                          <p:stCondLst>
                                            <p:cond delay="0"/>
                                          </p:stCondLst>
                                        </p:cTn>
                                        <p:tgtEl>
                                          <p:spTgt spid="20"/>
                                        </p:tgtEl>
                                        <p:attrNameLst>
                                          <p:attrName>r</p:attrName>
                                        </p:attrNameLst>
                                      </p:cBhvr>
                                    </p:animRot>
                                    <p:animRot by="-240000">
                                      <p:cBhvr>
                                        <p:cTn id="54" dur="200" fill="hold">
                                          <p:stCondLst>
                                            <p:cond delay="200"/>
                                          </p:stCondLst>
                                        </p:cTn>
                                        <p:tgtEl>
                                          <p:spTgt spid="20"/>
                                        </p:tgtEl>
                                        <p:attrNameLst>
                                          <p:attrName>r</p:attrName>
                                        </p:attrNameLst>
                                      </p:cBhvr>
                                    </p:animRot>
                                    <p:animRot by="240000">
                                      <p:cBhvr>
                                        <p:cTn id="55" dur="200" fill="hold">
                                          <p:stCondLst>
                                            <p:cond delay="400"/>
                                          </p:stCondLst>
                                        </p:cTn>
                                        <p:tgtEl>
                                          <p:spTgt spid="20"/>
                                        </p:tgtEl>
                                        <p:attrNameLst>
                                          <p:attrName>r</p:attrName>
                                        </p:attrNameLst>
                                      </p:cBhvr>
                                    </p:animRot>
                                    <p:animRot by="-240000">
                                      <p:cBhvr>
                                        <p:cTn id="56" dur="200" fill="hold">
                                          <p:stCondLst>
                                            <p:cond delay="600"/>
                                          </p:stCondLst>
                                        </p:cTn>
                                        <p:tgtEl>
                                          <p:spTgt spid="20"/>
                                        </p:tgtEl>
                                        <p:attrNameLst>
                                          <p:attrName>r</p:attrName>
                                        </p:attrNameLst>
                                      </p:cBhvr>
                                    </p:animRot>
                                    <p:animRot by="120000">
                                      <p:cBhvr>
                                        <p:cTn id="57" dur="200" fill="hold">
                                          <p:stCondLst>
                                            <p:cond delay="800"/>
                                          </p:stCondLst>
                                        </p:cTn>
                                        <p:tgtEl>
                                          <p:spTgt spid="20"/>
                                        </p:tgtEl>
                                        <p:attrNameLst>
                                          <p:attrName>r</p:attrName>
                                        </p:attrNameLst>
                                      </p:cBhvr>
                                    </p:animRot>
                                  </p:childTnLst>
                                </p:cTn>
                              </p:par>
                            </p:childTnLst>
                          </p:cTn>
                        </p:par>
                        <p:par>
                          <p:cTn id="58" fill="hold">
                            <p:stCondLst>
                              <p:cond delay="2000"/>
                            </p:stCondLst>
                            <p:childTnLst>
                              <p:par>
                                <p:cTn id="59" presetID="22" presetClass="entr" presetSubtype="4"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527685" y="1081405"/>
            <a:ext cx="4309110" cy="475615"/>
          </a:xfrm>
          <a:prstGeom prst="rect">
            <a:avLst/>
          </a:prstGeom>
          <a:noFill/>
        </p:spPr>
        <p:txBody>
          <a:bodyPr wrap="square" rtlCol="0" anchor="t">
            <a:spAutoFit/>
          </a:bodyPr>
          <a:p>
            <a:pPr algn="just" fontAlgn="auto">
              <a:lnSpc>
                <a:spcPts val="3000"/>
              </a:lnSpc>
            </a:pPr>
            <a:r>
              <a:rPr lang="zh-CN" sz="2000" b="1">
                <a:latin typeface="微软雅黑" panose="020B0503020204020204" charset="-122"/>
                <a:ea typeface="微软雅黑" panose="020B0503020204020204" charset="-122"/>
                <a:cs typeface="微软雅黑" panose="020B0503020204020204" charset="-122"/>
              </a:rPr>
              <a:t>原因二：</a:t>
            </a:r>
            <a:r>
              <a:rPr lang="zh-CN" sz="2000" u="sng">
                <a:solidFill>
                  <a:srgbClr val="FF3F2B"/>
                </a:solidFill>
                <a:latin typeface="微软雅黑" panose="020B0503020204020204" charset="-122"/>
                <a:ea typeface="微软雅黑" panose="020B0503020204020204" charset="-122"/>
                <a:cs typeface="微软雅黑" panose="020B0503020204020204" charset="-122"/>
              </a:rPr>
              <a:t>合同本身就不清晰</a:t>
            </a:r>
            <a:r>
              <a:rPr lang="zh-CN" sz="2000">
                <a:latin typeface="微软雅黑" panose="020B0503020204020204" charset="-122"/>
                <a:ea typeface="微软雅黑" panose="020B0503020204020204" charset="-122"/>
                <a:cs typeface="微软雅黑" panose="020B0503020204020204" charset="-122"/>
              </a:rPr>
              <a:t>，扯皮！</a:t>
            </a:r>
            <a:endParaRPr lang="en-US" altLang="zh-CN" sz="2000">
              <a:latin typeface="微软雅黑" panose="020B0503020204020204" charset="-122"/>
              <a:ea typeface="微软雅黑" panose="020B0503020204020204" charset="-122"/>
              <a:cs typeface="微软雅黑" panose="020B0503020204020204" charset="-122"/>
            </a:endParaRPr>
          </a:p>
        </p:txBody>
      </p:sp>
      <p:grpSp>
        <p:nvGrpSpPr>
          <p:cNvPr id="27" name="组合 26"/>
          <p:cNvGrpSpPr/>
          <p:nvPr/>
        </p:nvGrpSpPr>
        <p:grpSpPr>
          <a:xfrm>
            <a:off x="3126105" y="2667000"/>
            <a:ext cx="4114800" cy="4191000"/>
            <a:chOff x="4923" y="4320"/>
            <a:chExt cx="6480" cy="6480"/>
          </a:xfrm>
        </p:grpSpPr>
        <p:pic>
          <p:nvPicPr>
            <p:cNvPr id="25" name="图片 24" descr="WPS图片-抠图"/>
            <p:cNvPicPr>
              <a:picLocks noChangeAspect="1"/>
            </p:cNvPicPr>
            <p:nvPr/>
          </p:nvPicPr>
          <p:blipFill>
            <a:blip r:embed="rId1"/>
            <a:stretch>
              <a:fillRect/>
            </a:stretch>
          </p:blipFill>
          <p:spPr>
            <a:xfrm>
              <a:off x="4923" y="4320"/>
              <a:ext cx="6480" cy="6480"/>
            </a:xfrm>
            <a:prstGeom prst="rect">
              <a:avLst/>
            </a:prstGeom>
          </p:spPr>
        </p:pic>
        <p:sp>
          <p:nvSpPr>
            <p:cNvPr id="26" name="文本框 25"/>
            <p:cNvSpPr txBox="1"/>
            <p:nvPr/>
          </p:nvSpPr>
          <p:spPr>
            <a:xfrm>
              <a:off x="7080" y="6040"/>
              <a:ext cx="2167" cy="1330"/>
            </a:xfrm>
            <a:prstGeom prst="rect">
              <a:avLst/>
            </a:prstGeom>
            <a:noFill/>
          </p:spPr>
          <p:txBody>
            <a:bodyPr wrap="square" rtlCol="0" anchor="t">
              <a:spAutoFit/>
            </a:bodyPr>
            <a:p>
              <a:pPr algn="ctr" fontAlgn="auto">
                <a:lnSpc>
                  <a:spcPts val="3000"/>
                </a:lnSpc>
              </a:pPr>
              <a:r>
                <a:rPr lang="zh-CN" sz="2000" b="1">
                  <a:solidFill>
                    <a:srgbClr val="FF0000"/>
                  </a:solidFill>
                  <a:latin typeface="微软雅黑" panose="020B0503020204020204" charset="-122"/>
                  <a:ea typeface="微软雅黑" panose="020B0503020204020204" charset="-122"/>
                  <a:cs typeface="微软雅黑" panose="020B0503020204020204" charset="-122"/>
                </a:rPr>
                <a:t>模糊合同</a:t>
              </a:r>
              <a:endParaRPr lang="zh-CN" sz="2000" b="1">
                <a:solidFill>
                  <a:srgbClr val="FF0000"/>
                </a:solidFill>
                <a:latin typeface="微软雅黑" panose="020B0503020204020204" charset="-122"/>
                <a:ea typeface="微软雅黑" panose="020B0503020204020204" charset="-122"/>
                <a:cs typeface="微软雅黑" panose="020B0503020204020204" charset="-122"/>
              </a:endParaRPr>
            </a:p>
            <a:p>
              <a:pPr algn="ctr" fontAlgn="auto">
                <a:lnSpc>
                  <a:spcPts val="3000"/>
                </a:lnSpc>
              </a:pP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sz="2000" b="1">
                <a:solidFill>
                  <a:srgbClr val="FF0000"/>
                </a:solidFill>
                <a:latin typeface="微软雅黑" panose="020B0503020204020204" charset="-122"/>
                <a:ea typeface="微软雅黑" panose="020B0503020204020204" charset="-122"/>
                <a:cs typeface="微软雅黑" panose="020B0503020204020204" charset="-122"/>
              </a:endParaRPr>
            </a:p>
          </p:txBody>
        </p:sp>
      </p:grpSp>
      <p:grpSp>
        <p:nvGrpSpPr>
          <p:cNvPr id="28" name="组合 27"/>
          <p:cNvGrpSpPr/>
          <p:nvPr/>
        </p:nvGrpSpPr>
        <p:grpSpPr>
          <a:xfrm>
            <a:off x="6384290" y="982345"/>
            <a:ext cx="4145915" cy="2893060"/>
            <a:chOff x="6902" y="1768"/>
            <a:chExt cx="6529" cy="4556"/>
          </a:xfrm>
          <a:effectLst>
            <a:outerShdw blurRad="50800" dist="38100" dir="2700000" algn="tl" rotWithShape="0">
              <a:prstClr val="black">
                <a:alpha val="40000"/>
              </a:prstClr>
            </a:outerShdw>
          </a:effectLst>
        </p:grpSpPr>
        <p:sp>
          <p:nvSpPr>
            <p:cNvPr id="29" name="爆炸形 2 28"/>
            <p:cNvSpPr/>
            <p:nvPr>
              <p:custDataLst>
                <p:tags r:id="rId2"/>
              </p:custDataLst>
            </p:nvPr>
          </p:nvSpPr>
          <p:spPr>
            <a:xfrm rot="1620000">
              <a:off x="6902" y="1768"/>
              <a:ext cx="6529" cy="4556"/>
            </a:xfrm>
            <a:prstGeom prst="irregularSeal2">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4" name="文本框 33"/>
            <p:cNvSpPr txBox="1"/>
            <p:nvPr>
              <p:custDataLst>
                <p:tags r:id="rId3"/>
              </p:custDataLst>
            </p:nvPr>
          </p:nvSpPr>
          <p:spPr>
            <a:xfrm>
              <a:off x="7635" y="3392"/>
              <a:ext cx="4634" cy="1016"/>
            </a:xfrm>
            <a:prstGeom prst="rect">
              <a:avLst/>
            </a:prstGeom>
            <a:noFill/>
          </p:spPr>
          <p:txBody>
            <a:bodyPr wrap="square" rtlCol="0">
              <a:spAutoFit/>
            </a:bodyPr>
            <a:p>
              <a:pPr algn="ctr"/>
              <a:r>
                <a:rPr lang="zh-CN" altLang="en-US" sz="3600" b="1">
                  <a:solidFill>
                    <a:schemeClr val="dk1"/>
                  </a:solidFill>
                  <a:latin typeface="微软雅黑" panose="020B0503020204020204" charset="-122"/>
                  <a:ea typeface="微软雅黑" panose="020B0503020204020204" charset="-122"/>
                </a:rPr>
                <a:t>给钱给不出去</a:t>
              </a:r>
              <a:endParaRPr lang="zh-CN" altLang="en-US" sz="3600" b="1">
                <a:solidFill>
                  <a:schemeClr val="dk1"/>
                </a:solidFill>
                <a:latin typeface="微软雅黑" panose="020B0503020204020204" charset="-122"/>
                <a:ea typeface="微软雅黑" panose="020B0503020204020204" charset="-122"/>
              </a:endParaRPr>
            </a:p>
          </p:txBody>
        </p:sp>
      </p:grpSp>
      <p:sp>
        <p:nvSpPr>
          <p:cNvPr id="4" name="文本框 3"/>
          <p:cNvSpPr txBox="1"/>
          <p:nvPr/>
        </p:nvSpPr>
        <p:spPr>
          <a:xfrm>
            <a:off x="806450" y="4189730"/>
            <a:ext cx="2451100" cy="70675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p>
            <a:pPr algn="ctr" fontAlgn="auto">
              <a:lnSpc>
                <a:spcPct val="100000"/>
              </a:lnSpc>
            </a:pPr>
            <a:r>
              <a:rPr lang="zh-CN" altLang="en-US" sz="4000" b="1">
                <a:solidFill>
                  <a:srgbClr val="FF0000"/>
                </a:solidFill>
                <a:latin typeface="微软雅黑" panose="020B0503020204020204" charset="-122"/>
                <a:ea typeface="微软雅黑" panose="020B0503020204020204" charset="-122"/>
              </a:rPr>
              <a:t>某房集团</a:t>
            </a:r>
            <a:endParaRPr lang="zh-CN" altLang="en-US" sz="4000" b="1">
              <a:solidFill>
                <a:srgbClr val="FF0000"/>
              </a:solidFill>
              <a:latin typeface="微软雅黑" panose="020B0503020204020204" charset="-122"/>
              <a:ea typeface="微软雅黑" panose="020B0503020204020204" charset="-122"/>
            </a:endParaRPr>
          </a:p>
        </p:txBody>
      </p:sp>
      <p:sp>
        <p:nvSpPr>
          <p:cNvPr id="5" name="文本框 4"/>
          <p:cNvSpPr txBox="1"/>
          <p:nvPr/>
        </p:nvSpPr>
        <p:spPr>
          <a:xfrm>
            <a:off x="7442200" y="4189730"/>
            <a:ext cx="2925445" cy="70675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p>
            <a:pPr algn="ctr" fontAlgn="auto">
              <a:lnSpc>
                <a:spcPct val="100000"/>
              </a:lnSpc>
            </a:pPr>
            <a:r>
              <a:rPr lang="zh-CN" altLang="en-US" sz="4000" b="1">
                <a:solidFill>
                  <a:srgbClr val="FF0000"/>
                </a:solidFill>
                <a:latin typeface="微软雅黑" panose="020B0503020204020204" charset="-122"/>
                <a:ea typeface="微软雅黑" panose="020B0503020204020204" charset="-122"/>
              </a:rPr>
              <a:t>某建设公司</a:t>
            </a:r>
            <a:endParaRPr lang="zh-CN" altLang="en-US" sz="4000" b="1">
              <a:solidFill>
                <a:srgbClr val="FF0000"/>
              </a:solidFill>
              <a:latin typeface="微软雅黑" panose="020B0503020204020204" charset="-122"/>
              <a:ea typeface="微软雅黑" panose="020B0503020204020204" charset="-122"/>
            </a:endParaRPr>
          </a:p>
        </p:txBody>
      </p:sp>
      <p:sp>
        <p:nvSpPr>
          <p:cNvPr id="6" name="文本框 5"/>
          <p:cNvSpPr txBox="1"/>
          <p:nvPr/>
        </p:nvSpPr>
        <p:spPr>
          <a:xfrm>
            <a:off x="40640" y="33020"/>
            <a:ext cx="6889750"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3. </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情况二：</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政府投资项目</a:t>
            </a:r>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财政拨款的项目</a:t>
            </a:r>
            <a:endPar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500" fill="hold">
                                          <p:stCondLst>
                                            <p:cond delay="0"/>
                                          </p:stCondLst>
                                        </p:cTn>
                                        <p:tgtEl>
                                          <p:spTgt spid="27"/>
                                        </p:tgtEl>
                                        <p:attrNameLst>
                                          <p:attrName>style.visibility</p:attrName>
                                        </p:attrNameLst>
                                      </p:cBhvr>
                                      <p:to>
                                        <p:strVal val="visible"/>
                                      </p:to>
                                    </p:set>
                                    <p:animEffect transition="in" filter="plus(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0640" y="33020"/>
            <a:ext cx="6889750"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3. </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情况二：政府投资项目</a:t>
            </a:r>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财政拨款的项目</a:t>
            </a:r>
            <a:endPar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1"/>
            </p:custDataLst>
          </p:nvPr>
        </p:nvSpPr>
        <p:spPr>
          <a:xfrm>
            <a:off x="1826260" y="1318260"/>
            <a:ext cx="4297680" cy="645160"/>
          </a:xfrm>
          <a:prstGeom prst="rect">
            <a:avLst/>
          </a:prstGeom>
          <a:noFill/>
        </p:spPr>
        <p:txBody>
          <a:bodyPr wrap="none" rtlCol="0">
            <a:spAutoFit/>
          </a:bodyPr>
          <a:p>
            <a:pPr algn="ctr"/>
            <a:r>
              <a:rPr lang="zh-CN" altLang="en-US" sz="3600" b="1">
                <a:latin typeface="微软雅黑" panose="020B0503020204020204" charset="-122"/>
                <a:ea typeface="微软雅黑" panose="020B0503020204020204" charset="-122"/>
              </a:rPr>
              <a:t>需要解决合同问题：</a:t>
            </a:r>
            <a:endParaRPr lang="zh-CN" altLang="en-US" sz="3600" b="1">
              <a:latin typeface="微软雅黑" panose="020B0503020204020204" charset="-122"/>
              <a:ea typeface="微软雅黑" panose="020B0503020204020204" charset="-122"/>
            </a:endParaRPr>
          </a:p>
        </p:txBody>
      </p:sp>
      <p:pic>
        <p:nvPicPr>
          <p:cNvPr id="2" name="https://img8.file.cache.docer.com/storage/1635934278510401187/1f777e1adbe36482982f9122ce4760ff.png" descr="&amp;pky48176357397_创客贴_&amp;39&amp;src_toppic_inpsrchzd1&amp;"/>
          <p:cNvPicPr>
            <a:picLocks noChangeAspect="1"/>
          </p:cNvPicPr>
          <p:nvPr/>
        </p:nvPicPr>
        <p:blipFill>
          <a:blip r:embed="rId2"/>
          <a:stretch>
            <a:fillRect/>
          </a:stretch>
        </p:blipFill>
        <p:spPr>
          <a:xfrm rot="20580000">
            <a:off x="217170" y="1108075"/>
            <a:ext cx="1219835" cy="1065530"/>
          </a:xfrm>
          <a:prstGeom prst="rect">
            <a:avLst/>
          </a:prstGeom>
        </p:spPr>
      </p:pic>
      <p:sp>
        <p:nvSpPr>
          <p:cNvPr id="12" name="Text Placeholder 4" descr="e7d195523061f1c029d8a470330beef7eecbf578a74c67be34E755975358C32C42B60046E65E5AB2B817CFACDA70963A03272FA99D31C85E250EFEC4061BFB07F05F931B289192FCB8E0285A555C1F23D78D5E905E76D771411E1FB5B7497A28DA87258CD4C87975C3F8B48A595B7A20A7F7263F42880D0DF02CD5CF1310BE3C5B112D46E22D8ED3410B5F4443060688"/>
          <p:cNvSpPr txBox="1"/>
          <p:nvPr/>
        </p:nvSpPr>
        <p:spPr>
          <a:xfrm>
            <a:off x="6123940" y="1374140"/>
            <a:ext cx="3970655" cy="589280"/>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lnSpc>
                <a:spcPct val="100000"/>
              </a:lnSpc>
              <a:spcBef>
                <a:spcPts val="0"/>
              </a:spcBef>
              <a:buNone/>
              <a:defRPr/>
            </a:pPr>
            <a:r>
              <a:rPr sz="3200" b="1" dirty="0">
                <a:solidFill>
                  <a:srgbClr val="FF0000"/>
                </a:solidFill>
                <a:latin typeface="微软雅黑" panose="020B0503020204020204" charset="-122"/>
                <a:ea typeface="微软雅黑" panose="020B0503020204020204" charset="-122"/>
                <a:cs typeface="微软雅黑" panose="020B0503020204020204" charset="-122"/>
                <a:sym typeface="+mn-lt"/>
              </a:rPr>
              <a:t>全费用</a:t>
            </a:r>
            <a:r>
              <a:rPr sz="3200" b="1" dirty="0">
                <a:solidFill>
                  <a:srgbClr val="FF0000"/>
                </a:solidFill>
                <a:latin typeface="微软雅黑" panose="020B0503020204020204" charset="-122"/>
                <a:ea typeface="微软雅黑" panose="020B0503020204020204" charset="-122"/>
                <a:cs typeface="微软雅黑" panose="020B0503020204020204" charset="-122"/>
                <a:sym typeface="+mn-lt"/>
              </a:rPr>
              <a:t>清单</a:t>
            </a:r>
            <a:r>
              <a:rPr sz="3200" b="1" dirty="0">
                <a:solidFill>
                  <a:srgbClr val="FF0000"/>
                </a:solidFill>
                <a:latin typeface="微软雅黑" panose="020B0503020204020204" charset="-122"/>
                <a:ea typeface="微软雅黑" panose="020B0503020204020204" charset="-122"/>
                <a:cs typeface="微软雅黑" panose="020B0503020204020204" charset="-122"/>
                <a:sym typeface="+mn-lt"/>
              </a:rPr>
              <a:t>单价合同</a:t>
            </a:r>
            <a:endParaRPr sz="3200" b="1" dirty="0">
              <a:solidFill>
                <a:srgbClr val="FF0000"/>
              </a:solidFill>
              <a:latin typeface="微软雅黑" panose="020B0503020204020204" charset="-122"/>
              <a:ea typeface="微软雅黑" panose="020B0503020204020204" charset="-122"/>
              <a:cs typeface="微软雅黑" panose="020B0503020204020204" charset="-122"/>
              <a:sym typeface="+mn-lt"/>
            </a:endParaRPr>
          </a:p>
        </p:txBody>
      </p:sp>
      <p:pic>
        <p:nvPicPr>
          <p:cNvPr id="20" name="图片 19" descr="WPS图片-抠图"/>
          <p:cNvPicPr>
            <a:picLocks noChangeAspect="1"/>
          </p:cNvPicPr>
          <p:nvPr/>
        </p:nvPicPr>
        <p:blipFill>
          <a:blip r:embed="rId3"/>
          <a:srcRect l="4197" t="11898" r="4808" b="4816"/>
          <a:stretch>
            <a:fillRect/>
          </a:stretch>
        </p:blipFill>
        <p:spPr>
          <a:xfrm>
            <a:off x="1905" y="4266565"/>
            <a:ext cx="4003040" cy="2591435"/>
          </a:xfrm>
          <a:prstGeom prst="rect">
            <a:avLst/>
          </a:prstGeom>
        </p:spPr>
      </p:pic>
      <p:sp>
        <p:nvSpPr>
          <p:cNvPr id="7" name="Text Placeholder 4" descr="e7d195523061f1c029d8a470330beef7eecbf578a74c67be34E755975358C32C42B60046E65E5AB2B817CFACDA70963A03272FA99D31C85E250EFEC4061BFB07F05F931B289192FCB8E0285A555C1F23D78D5E905E76D771411E1FB5B7497A28DA87258CD4C87975C3F8B48A595B7A20A7F7263F42880D0DF02CD5CF1310BE3C5B112D46E22D8ED3410B5F4443060688"/>
          <p:cNvSpPr txBox="1"/>
          <p:nvPr/>
        </p:nvSpPr>
        <p:spPr>
          <a:xfrm>
            <a:off x="1868170" y="2328545"/>
            <a:ext cx="6768465" cy="1376680"/>
          </a:xfrm>
          <a:prstGeom prst="rect">
            <a:avLst/>
          </a:prstGeom>
          <a:noFill/>
          <a:extLst>
            <a:ext uri="{909E8E84-426E-40DD-AFC4-6F175D3DCCD1}">
              <a14:hiddenFill xmlns:a14="http://schemas.microsoft.com/office/drawing/2010/main">
                <a:solidFill>
                  <a:schemeClr val="bg1"/>
                </a:solidFill>
              </a14:hiddenFill>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lnSpc>
                <a:spcPct val="150000"/>
              </a:lnSpc>
              <a:spcBef>
                <a:spcPts val="0"/>
              </a:spcBef>
              <a:buNone/>
              <a:defRPr/>
            </a:pPr>
            <a:r>
              <a:rPr lang="zh-CN" dirty="0">
                <a:solidFill>
                  <a:schemeClr val="tx1"/>
                </a:solidFill>
                <a:latin typeface="微软雅黑" panose="020B0503020204020204" charset="-122"/>
                <a:ea typeface="微软雅黑" panose="020B0503020204020204" charset="-122"/>
                <a:cs typeface="微软雅黑" panose="020B0503020204020204" charset="-122"/>
                <a:sym typeface="+mn-lt"/>
              </a:rPr>
              <a:t>在合同条款上就约定清清楚楚，明明白白。</a:t>
            </a:r>
            <a:endParaRPr lang="zh-CN" dirty="0">
              <a:solidFill>
                <a:schemeClr val="tx1"/>
              </a:solidFill>
              <a:latin typeface="微软雅黑" panose="020B0503020204020204" charset="-122"/>
              <a:ea typeface="微软雅黑" panose="020B0503020204020204" charset="-122"/>
              <a:cs typeface="微软雅黑" panose="020B0503020204020204" charset="-122"/>
              <a:sym typeface="+mn-lt"/>
            </a:endParaRPr>
          </a:p>
          <a:p>
            <a:pPr marL="0" indent="0" algn="l" fontAlgn="auto">
              <a:lnSpc>
                <a:spcPct val="150000"/>
              </a:lnSpc>
              <a:spcBef>
                <a:spcPts val="0"/>
              </a:spcBef>
              <a:buNone/>
              <a:defRPr/>
            </a:pPr>
            <a:r>
              <a:rPr lang="zh-CN" u="sng" dirty="0">
                <a:solidFill>
                  <a:schemeClr val="tx1"/>
                </a:solidFill>
                <a:latin typeface="微软雅黑" panose="020B0503020204020204" charset="-122"/>
                <a:ea typeface="微软雅黑" panose="020B0503020204020204" charset="-122"/>
                <a:cs typeface="微软雅黑" panose="020B0503020204020204" charset="-122"/>
                <a:sym typeface="+mn-lt"/>
              </a:rPr>
              <a:t>别搞框架协议！别搞模糊合同！</a:t>
            </a:r>
            <a:endParaRPr lang="zh-CN" u="sng" dirty="0">
              <a:solidFill>
                <a:schemeClr val="tx1"/>
              </a:solidFill>
              <a:latin typeface="微软雅黑" panose="020B0503020204020204" charset="-122"/>
              <a:ea typeface="微软雅黑" panose="020B0503020204020204" charset="-122"/>
              <a:cs typeface="微软雅黑" panose="020B0503020204020204" charset="-122"/>
              <a:sym typeface="+mn-lt"/>
            </a:endParaRPr>
          </a:p>
        </p:txBody>
      </p:sp>
      <p:pic>
        <p:nvPicPr>
          <p:cNvPr id="24" name="http://photo-static-api.fotomore.com/creative/vcg/400/version23/VCG41472312335.jpg" descr="&amp;pky130_sjzg_VCG41472312335&amp;2&amp;src_toppic_inpsrchzd1&amp;"/>
          <p:cNvPicPr>
            <a:picLocks noChangeAspect="1"/>
          </p:cNvPicPr>
          <p:nvPr/>
        </p:nvPicPr>
        <p:blipFill>
          <a:blip r:embed="rId4"/>
          <a:srcRect l="7294" r="48706"/>
          <a:stretch>
            <a:fillRect/>
          </a:stretch>
        </p:blipFill>
        <p:spPr>
          <a:xfrm>
            <a:off x="9418955" y="1466850"/>
            <a:ext cx="1196340" cy="1174750"/>
          </a:xfrm>
          <a:prstGeom prst="rect">
            <a:avLst/>
          </a:prstGeom>
          <a:effectLst>
            <a:outerShdw blurRad="50800" dist="38100" dir="2700000" algn="tl" rotWithShape="0">
              <a:prstClr val="black">
                <a:alpha val="40000"/>
              </a:prstClr>
            </a:outerShdw>
          </a:effectLst>
        </p:spPr>
      </p:pic>
      <p:sp>
        <p:nvSpPr>
          <p:cNvPr id="8" name="Text Placeholder 4" descr="e7d195523061f1c029d8a470330beef7eecbf578a74c67be34E755975358C32C42B60046E65E5AB2B817CFACDA70963A03272FA99D31C85E250EFEC4061BFB07F05F931B289192FCB8E0285A555C1F23D78D5E905E76D771411E1FB5B7497A28DA87258CD4C87975C3F8B48A595B7A20A7F7263F42880D0DF02CD5CF1310BE3C5B112D46E22D8ED3410B5F4443060688"/>
          <p:cNvSpPr txBox="1"/>
          <p:nvPr/>
        </p:nvSpPr>
        <p:spPr>
          <a:xfrm>
            <a:off x="5789295" y="4160520"/>
            <a:ext cx="5114925" cy="589280"/>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lnSpc>
                <a:spcPct val="100000"/>
              </a:lnSpc>
              <a:spcBef>
                <a:spcPts val="0"/>
              </a:spcBef>
              <a:buNone/>
              <a:defRPr/>
            </a:pPr>
            <a:r>
              <a:rPr lang="zh-CN" sz="3200" b="1" dirty="0">
                <a:solidFill>
                  <a:srgbClr val="FF3F2B"/>
                </a:solidFill>
                <a:latin typeface="微软雅黑" panose="020B0503020204020204" charset="-122"/>
                <a:ea typeface="微软雅黑" panose="020B0503020204020204" charset="-122"/>
                <a:cs typeface="微软雅黑" panose="020B0503020204020204" charset="-122"/>
                <a:sym typeface="+mn-lt"/>
              </a:rPr>
              <a:t>开口合同、</a:t>
            </a:r>
            <a:r>
              <a:rPr lang="zh-CN" sz="3200" b="1" dirty="0">
                <a:solidFill>
                  <a:srgbClr val="FF3F2B"/>
                </a:solidFill>
                <a:latin typeface="微软雅黑" panose="020B0503020204020204" charset="-122"/>
                <a:ea typeface="微软雅黑" panose="020B0503020204020204" charset="-122"/>
                <a:cs typeface="微软雅黑" panose="020B0503020204020204" charset="-122"/>
                <a:sym typeface="+mn-lt"/>
              </a:rPr>
              <a:t>模糊合同</a:t>
            </a:r>
            <a:endParaRPr lang="zh-CN" sz="3200" b="1" dirty="0">
              <a:solidFill>
                <a:srgbClr val="FF3F2B"/>
              </a:solidFill>
              <a:latin typeface="微软雅黑" panose="020B0503020204020204" charset="-122"/>
              <a:ea typeface="微软雅黑" panose="020B0503020204020204" charset="-122"/>
              <a:cs typeface="微软雅黑" panose="020B0503020204020204" charset="-122"/>
              <a:sym typeface="+mn-lt"/>
            </a:endParaRPr>
          </a:p>
          <a:p>
            <a:pPr marL="0" indent="0" algn="l" fontAlgn="auto">
              <a:lnSpc>
                <a:spcPct val="100000"/>
              </a:lnSpc>
              <a:spcBef>
                <a:spcPts val="0"/>
              </a:spcBef>
              <a:buNone/>
              <a:defRPr/>
            </a:pPr>
            <a:endParaRPr lang="zh-CN" altLang="en-US" sz="3200" b="1" dirty="0">
              <a:solidFill>
                <a:srgbClr val="FF3F2B"/>
              </a:solidFill>
              <a:latin typeface="微软雅黑" panose="020B0503020204020204" charset="-122"/>
              <a:ea typeface="微软雅黑" panose="020B0503020204020204" charset="-122"/>
              <a:cs typeface="微软雅黑" panose="020B0503020204020204" charset="-122"/>
              <a:sym typeface="+mn-lt"/>
            </a:endParaRPr>
          </a:p>
        </p:txBody>
      </p:sp>
      <p:sp>
        <p:nvSpPr>
          <p:cNvPr id="9" name="乘号 8"/>
          <p:cNvSpPr/>
          <p:nvPr/>
        </p:nvSpPr>
        <p:spPr>
          <a:xfrm>
            <a:off x="6489700" y="4333875"/>
            <a:ext cx="2256155" cy="2036445"/>
          </a:xfrm>
          <a:prstGeom prst="mathMultipl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2" grpId="0" bldLvl="0" animBg="1"/>
      <p:bldP spid="12" grpId="1" animBg="1"/>
      <p:bldP spid="7" grpId="0" bldLvl="0" animBg="1"/>
      <p:bldP spid="7" grpId="1" animBg="1"/>
      <p:bldP spid="8" grpId="0" bldLvl="0" animBg="1"/>
      <p:bldP spid="8" grpId="1" animBg="1"/>
      <p:bldP spid="9" grpId="0" bldLvl="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千库网_大海海水波涛汹涌唯美写实蓝色动图gif_GIF编号59060"/>
          <p:cNvPicPr>
            <a:picLocks noChangeAspect="1"/>
          </p:cNvPicPr>
          <p:nvPr>
            <p:custDataLst>
              <p:tags r:id="rId1"/>
            </p:custDataLst>
          </p:nvPr>
        </p:nvPicPr>
        <p:blipFill>
          <a:blip r:embed="rId2"/>
          <a:stretch>
            <a:fillRect/>
          </a:stretch>
        </p:blipFill>
        <p:spPr>
          <a:xfrm>
            <a:off x="0" y="1569085"/>
            <a:ext cx="12192000" cy="5373370"/>
          </a:xfrm>
          <a:prstGeom prst="rect">
            <a:avLst/>
          </a:prstGeom>
        </p:spPr>
      </p:pic>
      <p:sp>
        <p:nvSpPr>
          <p:cNvPr id="4" name="动作按钮: 前进或下一项 3">
            <a:hlinkClick r:id="" action="ppaction://hlinkshowjump?jump=nextslide"/>
          </p:cNvPr>
          <p:cNvSpPr/>
          <p:nvPr/>
        </p:nvSpPr>
        <p:spPr>
          <a:xfrm>
            <a:off x="1184910" y="2027555"/>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动作按钮: 前进或下一项 4">
            <a:hlinkClick r:id="" action="ppaction://hlinkshowjump?jump=nextslide"/>
          </p:cNvPr>
          <p:cNvSpPr/>
          <p:nvPr/>
        </p:nvSpPr>
        <p:spPr>
          <a:xfrm>
            <a:off x="2508250" y="2027555"/>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动作按钮: 前进或下一项 5">
            <a:hlinkClick r:id="" action="ppaction://hlinkshowjump?jump=nextslide"/>
          </p:cNvPr>
          <p:cNvSpPr/>
          <p:nvPr/>
        </p:nvSpPr>
        <p:spPr>
          <a:xfrm>
            <a:off x="3831590" y="2027555"/>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动作按钮: 前进或下一项 6">
            <a:hlinkClick r:id="" action="ppaction://hlinkshowjump?jump=nextslide"/>
          </p:cNvPr>
          <p:cNvSpPr/>
          <p:nvPr/>
        </p:nvSpPr>
        <p:spPr>
          <a:xfrm>
            <a:off x="5154930" y="2027555"/>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动作按钮: 前进或下一项 7">
            <a:hlinkClick r:id="" action="ppaction://hlinkshowjump?jump=nextslide"/>
          </p:cNvPr>
          <p:cNvSpPr/>
          <p:nvPr/>
        </p:nvSpPr>
        <p:spPr>
          <a:xfrm>
            <a:off x="6478270" y="2027555"/>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动作按钮: 前进或下一项 9">
            <a:hlinkClick r:id="" action="ppaction://hlinkshowjump?jump=nextslide"/>
          </p:cNvPr>
          <p:cNvSpPr/>
          <p:nvPr/>
        </p:nvSpPr>
        <p:spPr>
          <a:xfrm>
            <a:off x="7801610" y="2027555"/>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动作按钮: 前进或下一项 10">
            <a:hlinkClick r:id="" action="ppaction://hlinkshowjump?jump=nextslide"/>
          </p:cNvPr>
          <p:cNvSpPr/>
          <p:nvPr/>
        </p:nvSpPr>
        <p:spPr>
          <a:xfrm>
            <a:off x="9110980" y="2027555"/>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动作按钮: 前进或下一项 11">
            <a:hlinkClick r:id="" action="ppaction://hlinkshowjump?jump=nextslide"/>
          </p:cNvPr>
          <p:cNvSpPr/>
          <p:nvPr/>
        </p:nvSpPr>
        <p:spPr>
          <a:xfrm>
            <a:off x="1184910" y="618490"/>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动作按钮: 前进或下一项 12">
            <a:hlinkClick r:id="" action="ppaction://hlinkshowjump?jump=nextslide"/>
          </p:cNvPr>
          <p:cNvSpPr/>
          <p:nvPr/>
        </p:nvSpPr>
        <p:spPr>
          <a:xfrm>
            <a:off x="2508250" y="618490"/>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动作按钮: 前进或下一项 13">
            <a:hlinkClick r:id="" action="ppaction://hlinkshowjump?jump=nextslide"/>
          </p:cNvPr>
          <p:cNvSpPr/>
          <p:nvPr/>
        </p:nvSpPr>
        <p:spPr>
          <a:xfrm>
            <a:off x="3831590" y="618490"/>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动作按钮: 前进或下一项 14">
            <a:hlinkClick r:id="" action="ppaction://hlinkshowjump?jump=nextslide"/>
          </p:cNvPr>
          <p:cNvSpPr/>
          <p:nvPr/>
        </p:nvSpPr>
        <p:spPr>
          <a:xfrm>
            <a:off x="5154930" y="618490"/>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动作按钮: 前进或下一项 15">
            <a:hlinkClick r:id="" action="ppaction://hlinkshowjump?jump=nextslide"/>
          </p:cNvPr>
          <p:cNvSpPr/>
          <p:nvPr/>
        </p:nvSpPr>
        <p:spPr>
          <a:xfrm>
            <a:off x="6478270" y="618490"/>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动作按钮: 前进或下一项 16">
            <a:hlinkClick r:id="" action="ppaction://hlinkshowjump?jump=nextslide"/>
          </p:cNvPr>
          <p:cNvSpPr/>
          <p:nvPr/>
        </p:nvSpPr>
        <p:spPr>
          <a:xfrm>
            <a:off x="7793355" y="618490"/>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动作按钮: 前进或下一项 17">
            <a:hlinkClick r:id="" action="ppaction://hlinkshowjump?jump=nextslide"/>
          </p:cNvPr>
          <p:cNvSpPr/>
          <p:nvPr/>
        </p:nvSpPr>
        <p:spPr>
          <a:xfrm>
            <a:off x="9108440" y="618490"/>
            <a:ext cx="1222375" cy="1213485"/>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497840" y="3639185"/>
            <a:ext cx="11461115" cy="583565"/>
          </a:xfrm>
          <a:prstGeom prst="rect">
            <a:avLst/>
          </a:prstGeom>
          <a:noFill/>
        </p:spPr>
        <p:txBody>
          <a:bodyPr wrap="square" rtlCol="0">
            <a:spAutoFit/>
          </a:bodyPr>
          <a:p>
            <a:pPr algn="ctr"/>
            <a:r>
              <a:rPr lang="zh-CN" altLang="en-US" sz="3200">
                <a:solidFill>
                  <a:srgbClr val="FF0000"/>
                </a:solidFill>
                <a:latin typeface="微软雅黑" panose="020B0503020204020204" charset="-122"/>
                <a:ea typeface="微软雅黑" panose="020B0503020204020204" charset="-122"/>
                <a:cs typeface="微软雅黑" panose="020B0503020204020204" charset="-122"/>
              </a:rPr>
              <a:t>按月计量、按月支付，这样加快流转频次，不要按下暂停键。</a:t>
            </a:r>
            <a:r>
              <a:rPr lang="en-US" altLang="zh-CN" sz="3200">
                <a:latin typeface="微软雅黑" panose="020B0503020204020204" charset="-122"/>
                <a:ea typeface="微软雅黑" panose="020B0503020204020204" charset="-122"/>
                <a:cs typeface="微软雅黑" panose="020B0503020204020204" charset="-122"/>
              </a:rPr>
              <a:t> </a:t>
            </a:r>
            <a:endParaRPr lang="en-US" altLang="zh-CN" sz="3200">
              <a:latin typeface="微软雅黑" panose="020B0503020204020204" charset="-122"/>
              <a:ea typeface="微软雅黑" panose="020B0503020204020204" charset="-122"/>
              <a:cs typeface="微软雅黑" panose="020B0503020204020204" charset="-122"/>
            </a:endParaRPr>
          </a:p>
        </p:txBody>
      </p:sp>
      <p:pic>
        <p:nvPicPr>
          <p:cNvPr id="20" name="http://photo-static-api.fotomore.com/creative/vcg/400/new/VCG41N1166190601.jpg" descr="&amp;pky340_sjzg_VCG41N1166190601&amp;2&amp;src_toppic_inpsrchzd1&amp;"/>
          <p:cNvPicPr>
            <a:picLocks noChangeAspect="1"/>
          </p:cNvPicPr>
          <p:nvPr/>
        </p:nvPicPr>
        <p:blipFill>
          <a:blip r:embed="rId3"/>
          <a:srcRect l="8354" t="17060" r="8734" b="11942"/>
          <a:stretch>
            <a:fillRect/>
          </a:stretch>
        </p:blipFill>
        <p:spPr>
          <a:xfrm>
            <a:off x="-20955" y="4965700"/>
            <a:ext cx="2938145" cy="1680210"/>
          </a:xfrm>
          <a:prstGeom prst="rect">
            <a:avLst/>
          </a:prstGeom>
          <a:effectLst>
            <a:outerShdw blurRad="50800" dist="38100" dir="2700000" algn="tl" rotWithShape="0">
              <a:prstClr val="black">
                <a:alpha val="40000"/>
              </a:prstClr>
            </a:outerShdw>
          </a:effectLst>
        </p:spPr>
      </p:pic>
      <p:pic>
        <p:nvPicPr>
          <p:cNvPr id="21" name="http://photo-static-api.fotomore.com/creative/vcg/400/new/VCG41N1166190601.jpg" descr="&amp;pky340_sjzg_VCG41N1166190601&amp;2&amp;src_toppic_inpsrchzd1&amp;"/>
          <p:cNvPicPr>
            <a:picLocks noChangeAspect="1"/>
          </p:cNvPicPr>
          <p:nvPr/>
        </p:nvPicPr>
        <p:blipFill>
          <a:blip r:embed="rId3"/>
          <a:srcRect l="8354" t="17060" r="8734" b="11942"/>
          <a:stretch>
            <a:fillRect/>
          </a:stretch>
        </p:blipFill>
        <p:spPr>
          <a:xfrm>
            <a:off x="3031490" y="4965700"/>
            <a:ext cx="2938145" cy="1680210"/>
          </a:xfrm>
          <a:prstGeom prst="rect">
            <a:avLst/>
          </a:prstGeom>
          <a:effectLst>
            <a:outerShdw blurRad="50800" dist="38100" dir="2700000" algn="tl" rotWithShape="0">
              <a:prstClr val="black">
                <a:alpha val="40000"/>
              </a:prstClr>
            </a:outerShdw>
          </a:effectLst>
        </p:spPr>
      </p:pic>
      <p:pic>
        <p:nvPicPr>
          <p:cNvPr id="22" name="http://photo-static-api.fotomore.com/creative/vcg/400/new/VCG41N1166190601.jpg" descr="&amp;pky340_sjzg_VCG41N1166190601&amp;2&amp;src_toppic_inpsrchzd1&amp;"/>
          <p:cNvPicPr>
            <a:picLocks noChangeAspect="1"/>
          </p:cNvPicPr>
          <p:nvPr/>
        </p:nvPicPr>
        <p:blipFill>
          <a:blip r:embed="rId3"/>
          <a:srcRect l="8354" t="17060" r="8734" b="11942"/>
          <a:stretch>
            <a:fillRect/>
          </a:stretch>
        </p:blipFill>
        <p:spPr>
          <a:xfrm>
            <a:off x="6153150" y="4906010"/>
            <a:ext cx="2938145" cy="1680210"/>
          </a:xfrm>
          <a:prstGeom prst="rect">
            <a:avLst/>
          </a:prstGeom>
          <a:effectLst>
            <a:outerShdw blurRad="50800" dist="38100" dir="2700000" algn="tl" rotWithShape="0">
              <a:prstClr val="black">
                <a:alpha val="40000"/>
              </a:prstClr>
            </a:outerShdw>
          </a:effectLst>
        </p:spPr>
      </p:pic>
      <p:pic>
        <p:nvPicPr>
          <p:cNvPr id="23" name="http://photo-static-api.fotomore.com/creative/vcg/400/new/VCG41N1166190601.jpg" descr="&amp;pky340_sjzg_VCG41N1166190601&amp;2&amp;src_toppic_inpsrchzd1&amp;"/>
          <p:cNvPicPr>
            <a:picLocks noChangeAspect="1"/>
          </p:cNvPicPr>
          <p:nvPr/>
        </p:nvPicPr>
        <p:blipFill>
          <a:blip r:embed="rId3"/>
          <a:srcRect l="8354" t="17060" r="8734" b="11942"/>
          <a:stretch>
            <a:fillRect/>
          </a:stretch>
        </p:blipFill>
        <p:spPr>
          <a:xfrm>
            <a:off x="9229090" y="4906010"/>
            <a:ext cx="2938145" cy="1680210"/>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2000" fill="hold">
                                          <p:stCondLst>
                                            <p:cond delay="0"/>
                                          </p:stCondLst>
                                        </p:cTn>
                                        <p:tgtEl>
                                          <p:spTgt spid="20"/>
                                        </p:tgtEl>
                                        <p:attrNameLst>
                                          <p:attrName>style.visibility</p:attrName>
                                        </p:attrNameLst>
                                      </p:cBhvr>
                                      <p:to>
                                        <p:strVal val="visible"/>
                                      </p:to>
                                    </p:set>
                                    <p:animEffect transition="in" filter="fade">
                                      <p:cBhvr>
                                        <p:cTn id="11" dur="2000"/>
                                        <p:tgtEl>
                                          <p:spTgt spid="20"/>
                                        </p:tgtEl>
                                      </p:cBhvr>
                                    </p:animEffect>
                                    <p:anim calcmode="lin" valueType="num">
                                      <p:cBhvr>
                                        <p:cTn id="12" dur="2000" fill="hold"/>
                                        <p:tgtEl>
                                          <p:spTgt spid="20"/>
                                        </p:tgtEl>
                                        <p:attrNameLst>
                                          <p:attrName>ppt_w</p:attrName>
                                        </p:attrNameLst>
                                      </p:cBhvr>
                                      <p:tavLst>
                                        <p:tav tm="0" fmla="#ppt_w*sin(2.5*pi*$)">
                                          <p:val>
                                            <p:fltVal val="0"/>
                                          </p:val>
                                        </p:tav>
                                        <p:tav tm="100000">
                                          <p:val>
                                            <p:fltVal val="1"/>
                                          </p:val>
                                        </p:tav>
                                      </p:tavLst>
                                    </p:anim>
                                    <p:anim calcmode="lin" valueType="num">
                                      <p:cBhvr>
                                        <p:cTn id="13"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2000"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anim calcmode="lin" valueType="num">
                                      <p:cBhvr>
                                        <p:cTn id="19" dur="2000" fill="hold"/>
                                        <p:tgtEl>
                                          <p:spTgt spid="21"/>
                                        </p:tgtEl>
                                        <p:attrNameLst>
                                          <p:attrName>ppt_w</p:attrName>
                                        </p:attrNameLst>
                                      </p:cBhvr>
                                      <p:tavLst>
                                        <p:tav tm="0" fmla="#ppt_w*sin(2.5*pi*$)">
                                          <p:val>
                                            <p:fltVal val="0"/>
                                          </p:val>
                                        </p:tav>
                                        <p:tav tm="100000">
                                          <p:val>
                                            <p:fltVal val="1"/>
                                          </p:val>
                                        </p:tav>
                                      </p:tavLst>
                                    </p:anim>
                                    <p:anim calcmode="lin" valueType="num">
                                      <p:cBhvr>
                                        <p:cTn id="20"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2000"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anim calcmode="lin" valueType="num">
                                      <p:cBhvr>
                                        <p:cTn id="26" dur="2000" fill="hold"/>
                                        <p:tgtEl>
                                          <p:spTgt spid="22"/>
                                        </p:tgtEl>
                                        <p:attrNameLst>
                                          <p:attrName>ppt_w</p:attrName>
                                        </p:attrNameLst>
                                      </p:cBhvr>
                                      <p:tavLst>
                                        <p:tav tm="0" fmla="#ppt_w*sin(2.5*pi*$)">
                                          <p:val>
                                            <p:fltVal val="0"/>
                                          </p:val>
                                        </p:tav>
                                        <p:tav tm="100000">
                                          <p:val>
                                            <p:fltVal val="1"/>
                                          </p:val>
                                        </p:tav>
                                      </p:tavLst>
                                    </p:anim>
                                    <p:anim calcmode="lin" valueType="num">
                                      <p:cBhvr>
                                        <p:cTn id="27"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2000" fill="hold">
                                          <p:stCondLst>
                                            <p:cond delay="0"/>
                                          </p:stCondLst>
                                        </p:cTn>
                                        <p:tgtEl>
                                          <p:spTgt spid="23"/>
                                        </p:tgtEl>
                                        <p:attrNameLst>
                                          <p:attrName>style.visibility</p:attrName>
                                        </p:attrNameLst>
                                      </p:cBhvr>
                                      <p:to>
                                        <p:strVal val="visible"/>
                                      </p:to>
                                    </p:set>
                                    <p:animEffect transition="in" filter="fade">
                                      <p:cBhvr>
                                        <p:cTn id="32" dur="2000"/>
                                        <p:tgtEl>
                                          <p:spTgt spid="23"/>
                                        </p:tgtEl>
                                      </p:cBhvr>
                                    </p:animEffect>
                                    <p:anim calcmode="lin" valueType="num">
                                      <p:cBhvr>
                                        <p:cTn id="33" dur="2000" fill="hold"/>
                                        <p:tgtEl>
                                          <p:spTgt spid="23"/>
                                        </p:tgtEl>
                                        <p:attrNameLst>
                                          <p:attrName>ppt_w</p:attrName>
                                        </p:attrNameLst>
                                      </p:cBhvr>
                                      <p:tavLst>
                                        <p:tav tm="0" fmla="#ppt_w*sin(2.5*pi*$)">
                                          <p:val>
                                            <p:fltVal val="0"/>
                                          </p:val>
                                        </p:tav>
                                        <p:tav tm="100000">
                                          <p:val>
                                            <p:fltVal val="1"/>
                                          </p:val>
                                        </p:tav>
                                      </p:tavLst>
                                    </p:anim>
                                    <p:anim calcmode="lin" valueType="num">
                                      <p:cBhvr>
                                        <p:cTn id="3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custDataLst>
              <p:tags r:id="rId1"/>
            </p:custDataLst>
          </p:nvPr>
        </p:nvSpPr>
        <p:spPr bwMode="auto">
          <a:xfrm>
            <a:off x="3496310" y="2041525"/>
            <a:ext cx="5091430" cy="605155"/>
          </a:xfrm>
          <a:prstGeom prst="rect">
            <a:avLst/>
          </a:prstGeom>
          <a:solidFill>
            <a:srgbClr val="FF3F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p>
            <a:pPr algn="l" eaLnBrk="1" hangingPunct="1">
              <a:spcBef>
                <a:spcPct val="0"/>
              </a:spcBef>
              <a:buFontTx/>
              <a:buNone/>
            </a:pPr>
            <a:r>
              <a:rPr lang="zh-CN" altLang="en-US" sz="2800">
                <a:solidFill>
                  <a:schemeClr val="bg1"/>
                </a:solidFill>
                <a:latin typeface="微软雅黑" panose="020B0503020204020204" charset="-122"/>
                <a:ea typeface="微软雅黑" panose="020B0503020204020204" charset="-122"/>
                <a:sym typeface="+mn-ea"/>
              </a:rPr>
              <a:t>有监管的计量支付（过程</a:t>
            </a:r>
            <a:r>
              <a:rPr lang="zh-CN" altLang="en-US" sz="2800">
                <a:solidFill>
                  <a:schemeClr val="bg1"/>
                </a:solidFill>
                <a:latin typeface="微软雅黑" panose="020B0503020204020204" charset="-122"/>
                <a:ea typeface="微软雅黑" panose="020B0503020204020204" charset="-122"/>
                <a:sym typeface="+mn-ea"/>
              </a:rPr>
              <a:t>结算）</a:t>
            </a:r>
            <a:endParaRPr lang="zh-CN" altLang="en-US" sz="2800">
              <a:solidFill>
                <a:schemeClr val="bg1"/>
              </a:solidFill>
              <a:latin typeface="微软雅黑" panose="020B0503020204020204" charset="-122"/>
              <a:ea typeface="微软雅黑" panose="020B0503020204020204" charset="-122"/>
              <a:sym typeface="+mn-ea"/>
            </a:endParaRPr>
          </a:p>
        </p:txBody>
      </p:sp>
      <p:sp>
        <p:nvSpPr>
          <p:cNvPr id="7" name="文本框 6"/>
          <p:cNvSpPr txBox="1"/>
          <p:nvPr>
            <p:custDataLst>
              <p:tags r:id="rId2"/>
            </p:custDataLst>
          </p:nvPr>
        </p:nvSpPr>
        <p:spPr bwMode="auto">
          <a:xfrm>
            <a:off x="3496310" y="3559810"/>
            <a:ext cx="4177665" cy="605155"/>
          </a:xfrm>
          <a:prstGeom prst="rect">
            <a:avLst/>
          </a:prstGeom>
          <a:solidFill>
            <a:srgbClr val="FF3F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p>
            <a:pPr algn="l" eaLnBrk="1" hangingPunct="1">
              <a:spcBef>
                <a:spcPct val="0"/>
              </a:spcBef>
              <a:buFontTx/>
              <a:buNone/>
            </a:pPr>
            <a:r>
              <a:rPr lang="zh-CN" altLang="en-US" sz="2800">
                <a:solidFill>
                  <a:schemeClr val="bg1"/>
                </a:solidFill>
                <a:latin typeface="微软雅黑" panose="020B0503020204020204" charset="-122"/>
                <a:ea typeface="微软雅黑" panose="020B0503020204020204" charset="-122"/>
                <a:sym typeface="+mn-ea"/>
              </a:rPr>
              <a:t>规则清晰的计量支付标准</a:t>
            </a:r>
            <a:endParaRPr lang="zh-CN" altLang="en-US" sz="2800">
              <a:solidFill>
                <a:schemeClr val="bg1"/>
              </a:solidFill>
              <a:latin typeface="微软雅黑" panose="020B0503020204020204" charset="-122"/>
              <a:ea typeface="微软雅黑" panose="020B0503020204020204" charset="-122"/>
              <a:cs typeface="+mn-ea"/>
              <a:sym typeface="+mn-ea"/>
            </a:endParaRPr>
          </a:p>
        </p:txBody>
      </p:sp>
      <p:sp>
        <p:nvSpPr>
          <p:cNvPr id="17" name="文本框 16"/>
          <p:cNvSpPr txBox="1"/>
          <p:nvPr>
            <p:custDataLst>
              <p:tags r:id="rId3"/>
            </p:custDataLst>
          </p:nvPr>
        </p:nvSpPr>
        <p:spPr bwMode="auto">
          <a:xfrm>
            <a:off x="3496310" y="5078095"/>
            <a:ext cx="5546725" cy="605155"/>
          </a:xfrm>
          <a:prstGeom prst="rect">
            <a:avLst/>
          </a:prstGeom>
          <a:solidFill>
            <a:srgbClr val="FF3F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p>
            <a:pPr algn="l" fontAlgn="auto">
              <a:lnSpc>
                <a:spcPct val="100000"/>
              </a:lnSpc>
            </a:pPr>
            <a:r>
              <a:rPr lang="zh-CN" altLang="en-US" sz="2800">
                <a:solidFill>
                  <a:schemeClr val="bg1"/>
                </a:solidFill>
                <a:latin typeface="微软雅黑" panose="020B0503020204020204" charset="-122"/>
                <a:ea typeface="微软雅黑" panose="020B0503020204020204" charset="-122"/>
                <a:sym typeface="+mn-ea"/>
              </a:rPr>
              <a:t>条款清晰的合同</a:t>
            </a:r>
            <a:r>
              <a:rPr lang="en-US" altLang="zh-CN" sz="2800" b="1">
                <a:solidFill>
                  <a:schemeClr val="bg1"/>
                </a:solidFill>
                <a:latin typeface="微软雅黑" panose="020B0503020204020204" charset="-122"/>
                <a:ea typeface="微软雅黑" panose="020B0503020204020204" charset="-122"/>
                <a:sym typeface="+mn-ea"/>
              </a:rPr>
              <a:t>+</a:t>
            </a:r>
            <a:r>
              <a:rPr lang="zh-CN" altLang="en-US" sz="2800">
                <a:solidFill>
                  <a:schemeClr val="bg1"/>
                </a:solidFill>
                <a:latin typeface="微软雅黑" panose="020B0503020204020204" charset="-122"/>
                <a:ea typeface="微软雅黑" panose="020B0503020204020204" charset="-122"/>
                <a:sym typeface="+mn-ea"/>
              </a:rPr>
              <a:t>全费用综合</a:t>
            </a:r>
            <a:r>
              <a:rPr lang="zh-CN" altLang="en-US" sz="2800">
                <a:solidFill>
                  <a:schemeClr val="bg1"/>
                </a:solidFill>
                <a:latin typeface="微软雅黑" panose="020B0503020204020204" charset="-122"/>
                <a:ea typeface="微软雅黑" panose="020B0503020204020204" charset="-122"/>
                <a:sym typeface="+mn-ea"/>
              </a:rPr>
              <a:t>单价</a:t>
            </a:r>
            <a:endParaRPr lang="zh-CN" altLang="en-US" sz="2800">
              <a:solidFill>
                <a:schemeClr val="bg1"/>
              </a:solidFill>
              <a:latin typeface="微软雅黑" panose="020B0503020204020204" charset="-122"/>
              <a:ea typeface="微软雅黑" panose="020B0503020204020204" charset="-122"/>
              <a:sym typeface="+mn-ea"/>
            </a:endParaRPr>
          </a:p>
        </p:txBody>
      </p:sp>
      <p:sp>
        <p:nvSpPr>
          <p:cNvPr id="29" name="文本框 28"/>
          <p:cNvSpPr txBox="1"/>
          <p:nvPr>
            <p:custDataLst>
              <p:tags r:id="rId4"/>
            </p:custDataLst>
          </p:nvPr>
        </p:nvSpPr>
        <p:spPr>
          <a:xfrm>
            <a:off x="2040255" y="447675"/>
            <a:ext cx="4861560" cy="645160"/>
          </a:xfrm>
          <a:prstGeom prst="rect">
            <a:avLst/>
          </a:prstGeom>
          <a:noFill/>
        </p:spPr>
        <p:txBody>
          <a:bodyPr wrap="square" rtlCol="0">
            <a:spAutoFit/>
          </a:bodyPr>
          <a:p>
            <a:pPr algn="l"/>
            <a:r>
              <a:rPr lang="zh-CN" altLang="en-US" sz="3600" b="1">
                <a:solidFill>
                  <a:srgbClr val="FF3F2B"/>
                </a:solidFill>
                <a:latin typeface="微软雅黑" panose="020B0503020204020204" charset="-122"/>
                <a:ea typeface="微软雅黑" panose="020B0503020204020204" charset="-122"/>
              </a:rPr>
              <a:t>总结：根治两拖的方法</a:t>
            </a:r>
            <a:endParaRPr lang="zh-CN" altLang="en-US" sz="3600" b="1">
              <a:solidFill>
                <a:srgbClr val="FF3F2B"/>
              </a:solidFill>
              <a:latin typeface="微软雅黑" panose="020B0503020204020204" charset="-122"/>
              <a:ea typeface="微软雅黑" panose="020B0503020204020204" charset="-122"/>
            </a:endParaRPr>
          </a:p>
        </p:txBody>
      </p:sp>
      <p:pic>
        <p:nvPicPr>
          <p:cNvPr id="20" name="http://photo-static-api.fotomore.com/creative/vcg/400/new/VCG41N968080928.jpg" descr="&amp;pky230_sjzg_VCG41N968080928&amp;2&amp;src_toppic_inpsrchzd1&amp;"/>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rcRect l="14901" r="13922"/>
          <a:stretch>
            <a:fillRect/>
          </a:stretch>
        </p:blipFill>
        <p:spPr>
          <a:xfrm>
            <a:off x="-73025" y="2213610"/>
            <a:ext cx="2555240" cy="4644390"/>
          </a:xfrm>
          <a:prstGeom prst="rect">
            <a:avLst/>
          </a:prstGeom>
          <a:effectLst>
            <a:outerShdw blurRad="50800" dist="38100" dir="2700000" algn="tl" rotWithShape="0">
              <a:prstClr val="black">
                <a:alpha val="40000"/>
              </a:prstClr>
            </a:outerShdw>
          </a:effectLst>
        </p:spPr>
      </p:pic>
      <p:sp>
        <p:nvSpPr>
          <p:cNvPr id="2" name="十字形 1"/>
          <p:cNvSpPr/>
          <p:nvPr/>
        </p:nvSpPr>
        <p:spPr>
          <a:xfrm>
            <a:off x="4731385" y="2770505"/>
            <a:ext cx="698500" cy="660400"/>
          </a:xfrm>
          <a:prstGeom prst="plus">
            <a:avLst>
              <a:gd name="adj" fmla="val 40384"/>
            </a:avLst>
          </a:prstGeom>
          <a:solidFill>
            <a:srgbClr val="FF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十字形 2"/>
          <p:cNvSpPr/>
          <p:nvPr/>
        </p:nvSpPr>
        <p:spPr>
          <a:xfrm>
            <a:off x="4731385" y="4368165"/>
            <a:ext cx="698500" cy="660400"/>
          </a:xfrm>
          <a:prstGeom prst="plus">
            <a:avLst>
              <a:gd name="adj" fmla="val 40384"/>
            </a:avLst>
          </a:prstGeom>
          <a:solidFill>
            <a:srgbClr val="FF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https://img8.file.cache.docer.com/storage/1635934278510401187/1f777e1adbe36482982f9122ce4760ff.png" descr="&amp;pky48176357397_创客贴_&amp;39&amp;src_toppic_inpsrchzd1&amp;"/>
          <p:cNvPicPr>
            <a:picLocks noChangeAspect="1"/>
          </p:cNvPicPr>
          <p:nvPr/>
        </p:nvPicPr>
        <p:blipFill>
          <a:blip r:embed="rId7"/>
          <a:stretch>
            <a:fillRect/>
          </a:stretch>
        </p:blipFill>
        <p:spPr>
          <a:xfrm rot="20580000">
            <a:off x="417195" y="318135"/>
            <a:ext cx="1219835" cy="1065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14:presetBounceEnd="43000">
                                      <p:stCondLst>
                                        <p:cond delay="0"/>
                                      </p:stCondLst>
                                      <p:childTnLst>
                                        <p:anim to="" calcmode="lin" valueType="num">
                                          <p:cBhvr>
                                            <p:cTn id="14" dur="1000" fill="hold">
                                              <p:stCondLst>
                                                <p:cond delay="0"/>
                                              </p:stCondLst>
                                            </p:cTn>
                                            <p:tgtEl>
                                              <p:spTgt spid="34"/>
                                            </p:tgtEl>
                                            <p:attrNameLst>
                                              <p:attrName>ppt_w</p:attrName>
                                            </p:attrNameLst>
                                          </p:cBhvr>
                                          <p:tavLst>
                                            <p:tav tm="0">
                                              <p:val>
                                                <p:strVal val="#ppt_w"/>
                                              </p:val>
                                            </p:tav>
                                            <p:tav tm="27100">
                                              <p:val>
                                                <p:strVal val="#ppt_w*1.8"/>
                                              </p:val>
                                            </p:tav>
                                            <p:tav tm="47500">
                                              <p:val>
                                                <p:strVal val="#ppt_w*0.5"/>
                                              </p:val>
                                            </p:tav>
                                            <p:tav tm="79600">
                                              <p:val>
                                                <p:strVal val="#ppt_w*1.4"/>
                                              </p:val>
                                            </p:tav>
                                            <p:tav tm="100000">
                                              <p:val>
                                                <p:strVal val="#ppt_w"/>
                                              </p:val>
                                            </p:tav>
                                          </p:tavLst>
                                        </p:anim>
                                        <p:anim to="" calcmode="lin" valueType="num">
                                          <p:cBhvr>
                                            <p:cTn id="15" dur="1000" fill="hold">
                                              <p:stCondLst>
                                                <p:cond delay="0"/>
                                              </p:stCondLst>
                                            </p:cTn>
                                            <p:tgtEl>
                                              <p:spTgt spid="34"/>
                                            </p:tgtEl>
                                            <p:attrNameLst>
                                              <p:attrName>ppt_h</p:attrName>
                                            </p:attrNameLst>
                                          </p:cBhvr>
                                          <p:tavLst>
                                            <p:tav tm="0">
                                              <p:val>
                                                <p:strVal val="#ppt_h"/>
                                              </p:val>
                                            </p:tav>
                                            <p:tav tm="27100">
                                              <p:val>
                                                <p:strVal val="#ppt_h*1.8"/>
                                              </p:val>
                                            </p:tav>
                                            <p:tav tm="47500">
                                              <p:val>
                                                <p:strVal val="#ppt_h*0.5"/>
                                              </p:val>
                                            </p:tav>
                                            <p:tav tm="79600">
                                              <p:val>
                                                <p:strVal val="#ppt_h*1.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0" nodeType="clickEffect" p14:presetBounceEnd="43000">
                                      <p:stCondLst>
                                        <p:cond delay="0"/>
                                      </p:stCondLst>
                                      <p:childTnLst>
                                        <p:anim to="" calcmode="lin" valueType="num">
                                          <p:cBhvr>
                                            <p:cTn id="19" dur="1000" fill="hold">
                                              <p:stCondLst>
                                                <p:cond delay="0"/>
                                              </p:stCondLst>
                                            </p:cTn>
                                            <p:tgtEl>
                                              <p:spTgt spid="7"/>
                                            </p:tgtEl>
                                            <p:attrNameLst>
                                              <p:attrName>ppt_w</p:attrName>
                                            </p:attrNameLst>
                                          </p:cBhvr>
                                          <p:tavLst>
                                            <p:tav tm="0">
                                              <p:val>
                                                <p:strVal val="#ppt_w"/>
                                              </p:val>
                                            </p:tav>
                                            <p:tav tm="27100">
                                              <p:val>
                                                <p:strVal val="#ppt_w*1.8"/>
                                              </p:val>
                                            </p:tav>
                                            <p:tav tm="47500">
                                              <p:val>
                                                <p:strVal val="#ppt_w*0.5"/>
                                              </p:val>
                                            </p:tav>
                                            <p:tav tm="79600">
                                              <p:val>
                                                <p:strVal val="#ppt_w*1.4"/>
                                              </p:val>
                                            </p:tav>
                                            <p:tav tm="100000">
                                              <p:val>
                                                <p:strVal val="#ppt_w"/>
                                              </p:val>
                                            </p:tav>
                                          </p:tavLst>
                                        </p:anim>
                                        <p:anim to="" calcmode="lin" valueType="num">
                                          <p:cBhvr>
                                            <p:cTn id="20" dur="1000" fill="hold">
                                              <p:stCondLst>
                                                <p:cond delay="0"/>
                                              </p:stCondLst>
                                            </p:cTn>
                                            <p:tgtEl>
                                              <p:spTgt spid="7"/>
                                            </p:tgtEl>
                                            <p:attrNameLst>
                                              <p:attrName>ppt_h</p:attrName>
                                            </p:attrNameLst>
                                          </p:cBhvr>
                                          <p:tavLst>
                                            <p:tav tm="0">
                                              <p:val>
                                                <p:strVal val="#ppt_h"/>
                                              </p:val>
                                            </p:tav>
                                            <p:tav tm="27100">
                                              <p:val>
                                                <p:strVal val="#ppt_h*1.8"/>
                                              </p:val>
                                            </p:tav>
                                            <p:tav tm="47500">
                                              <p:val>
                                                <p:strVal val="#ppt_h*0.5"/>
                                              </p:val>
                                            </p:tav>
                                            <p:tav tm="79600">
                                              <p:val>
                                                <p:strVal val="#ppt_h*1.4"/>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14:presetBounceEnd="43000">
                                      <p:stCondLst>
                                        <p:cond delay="0"/>
                                      </p:stCondLst>
                                      <p:childTnLst>
                                        <p:anim to="" calcmode="lin" valueType="num">
                                          <p:cBhvr>
                                            <p:cTn id="24" dur="1000" fill="hold">
                                              <p:stCondLst>
                                                <p:cond delay="0"/>
                                              </p:stCondLst>
                                            </p:cTn>
                                            <p:tgtEl>
                                              <p:spTgt spid="17"/>
                                            </p:tgtEl>
                                            <p:attrNameLst>
                                              <p:attrName>ppt_w</p:attrName>
                                            </p:attrNameLst>
                                          </p:cBhvr>
                                          <p:tavLst>
                                            <p:tav tm="0">
                                              <p:val>
                                                <p:strVal val="#ppt_w"/>
                                              </p:val>
                                            </p:tav>
                                            <p:tav tm="27100">
                                              <p:val>
                                                <p:strVal val="#ppt_w*1.8"/>
                                              </p:val>
                                            </p:tav>
                                            <p:tav tm="47500">
                                              <p:val>
                                                <p:strVal val="#ppt_w*0.5"/>
                                              </p:val>
                                            </p:tav>
                                            <p:tav tm="79600">
                                              <p:val>
                                                <p:strVal val="#ppt_w*1.4"/>
                                              </p:val>
                                            </p:tav>
                                            <p:tav tm="100000">
                                              <p:val>
                                                <p:strVal val="#ppt_w"/>
                                              </p:val>
                                            </p:tav>
                                          </p:tavLst>
                                        </p:anim>
                                        <p:anim to="" calcmode="lin" valueType="num">
                                          <p:cBhvr>
                                            <p:cTn id="25" dur="1000" fill="hold">
                                              <p:stCondLst>
                                                <p:cond delay="0"/>
                                              </p:stCondLst>
                                            </p:cTn>
                                            <p:tgtEl>
                                              <p:spTgt spid="17"/>
                                            </p:tgtEl>
                                            <p:attrNameLst>
                                              <p:attrName>ppt_h</p:attrName>
                                            </p:attrNameLst>
                                          </p:cBhvr>
                                          <p:tavLst>
                                            <p:tav tm="0">
                                              <p:val>
                                                <p:strVal val="#ppt_h"/>
                                              </p:val>
                                            </p:tav>
                                            <p:tav tm="27100">
                                              <p:val>
                                                <p:strVal val="#ppt_h*1.8"/>
                                              </p:val>
                                            </p:tav>
                                            <p:tav tm="47500">
                                              <p:val>
                                                <p:strVal val="#ppt_h*0.5"/>
                                              </p:val>
                                            </p:tav>
                                            <p:tav tm="79600">
                                              <p:val>
                                                <p:strVal val="#ppt_h*1.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bldLvl="0" animBg="1"/>
          <p:bldP spid="17"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 to="" calcmode="lin" valueType="num">
                                          <p:cBhvr>
                                            <p:cTn id="14" dur="1000" fill="hold">
                                              <p:stCondLst>
                                                <p:cond delay="0"/>
                                              </p:stCondLst>
                                            </p:cTn>
                                            <p:tgtEl>
                                              <p:spTgt spid="34"/>
                                            </p:tgtEl>
                                            <p:attrNameLst>
                                              <p:attrName>ppt_w</p:attrName>
                                            </p:attrNameLst>
                                          </p:cBhvr>
                                          <p:tavLst>
                                            <p:tav tm="0">
                                              <p:val>
                                                <p:strVal val="#ppt_w"/>
                                              </p:val>
                                            </p:tav>
                                            <p:tav tm="27100">
                                              <p:val>
                                                <p:strVal val="#ppt_w*1.8"/>
                                              </p:val>
                                            </p:tav>
                                            <p:tav tm="47500">
                                              <p:val>
                                                <p:strVal val="#ppt_w*0.5"/>
                                              </p:val>
                                            </p:tav>
                                            <p:tav tm="79600">
                                              <p:val>
                                                <p:strVal val="#ppt_w*1.4"/>
                                              </p:val>
                                            </p:tav>
                                            <p:tav tm="100000">
                                              <p:val>
                                                <p:strVal val="#ppt_w"/>
                                              </p:val>
                                            </p:tav>
                                          </p:tavLst>
                                        </p:anim>
                                        <p:anim to="" calcmode="lin" valueType="num">
                                          <p:cBhvr>
                                            <p:cTn id="15" dur="1000" fill="hold">
                                              <p:stCondLst>
                                                <p:cond delay="0"/>
                                              </p:stCondLst>
                                            </p:cTn>
                                            <p:tgtEl>
                                              <p:spTgt spid="34"/>
                                            </p:tgtEl>
                                            <p:attrNameLst>
                                              <p:attrName>ppt_h</p:attrName>
                                            </p:attrNameLst>
                                          </p:cBhvr>
                                          <p:tavLst>
                                            <p:tav tm="0">
                                              <p:val>
                                                <p:strVal val="#ppt_h"/>
                                              </p:val>
                                            </p:tav>
                                            <p:tav tm="27100">
                                              <p:val>
                                                <p:strVal val="#ppt_h*1.8"/>
                                              </p:val>
                                            </p:tav>
                                            <p:tav tm="47500">
                                              <p:val>
                                                <p:strVal val="#ppt_h*0.5"/>
                                              </p:val>
                                            </p:tav>
                                            <p:tav tm="79600">
                                              <p:val>
                                                <p:strVal val="#ppt_h*1.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0" nodeType="clickEffect">
                                      <p:stCondLst>
                                        <p:cond delay="0"/>
                                      </p:stCondLst>
                                      <p:childTnLst>
                                        <p:anim to="" calcmode="lin" valueType="num">
                                          <p:cBhvr>
                                            <p:cTn id="19" dur="1000" fill="hold">
                                              <p:stCondLst>
                                                <p:cond delay="0"/>
                                              </p:stCondLst>
                                            </p:cTn>
                                            <p:tgtEl>
                                              <p:spTgt spid="7"/>
                                            </p:tgtEl>
                                            <p:attrNameLst>
                                              <p:attrName>ppt_w</p:attrName>
                                            </p:attrNameLst>
                                          </p:cBhvr>
                                          <p:tavLst>
                                            <p:tav tm="0">
                                              <p:val>
                                                <p:strVal val="#ppt_w"/>
                                              </p:val>
                                            </p:tav>
                                            <p:tav tm="27100">
                                              <p:val>
                                                <p:strVal val="#ppt_w*1.8"/>
                                              </p:val>
                                            </p:tav>
                                            <p:tav tm="47500">
                                              <p:val>
                                                <p:strVal val="#ppt_w*0.5"/>
                                              </p:val>
                                            </p:tav>
                                            <p:tav tm="79600">
                                              <p:val>
                                                <p:strVal val="#ppt_w*1.4"/>
                                              </p:val>
                                            </p:tav>
                                            <p:tav tm="100000">
                                              <p:val>
                                                <p:strVal val="#ppt_w"/>
                                              </p:val>
                                            </p:tav>
                                          </p:tavLst>
                                        </p:anim>
                                        <p:anim to="" calcmode="lin" valueType="num">
                                          <p:cBhvr>
                                            <p:cTn id="20" dur="1000" fill="hold">
                                              <p:stCondLst>
                                                <p:cond delay="0"/>
                                              </p:stCondLst>
                                            </p:cTn>
                                            <p:tgtEl>
                                              <p:spTgt spid="7"/>
                                            </p:tgtEl>
                                            <p:attrNameLst>
                                              <p:attrName>ppt_h</p:attrName>
                                            </p:attrNameLst>
                                          </p:cBhvr>
                                          <p:tavLst>
                                            <p:tav tm="0">
                                              <p:val>
                                                <p:strVal val="#ppt_h"/>
                                              </p:val>
                                            </p:tav>
                                            <p:tav tm="27100">
                                              <p:val>
                                                <p:strVal val="#ppt_h*1.8"/>
                                              </p:val>
                                            </p:tav>
                                            <p:tav tm="47500">
                                              <p:val>
                                                <p:strVal val="#ppt_h*0.5"/>
                                              </p:val>
                                            </p:tav>
                                            <p:tav tm="79600">
                                              <p:val>
                                                <p:strVal val="#ppt_h*1.4"/>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 to="" calcmode="lin" valueType="num">
                                          <p:cBhvr>
                                            <p:cTn id="24" dur="1000" fill="hold">
                                              <p:stCondLst>
                                                <p:cond delay="0"/>
                                              </p:stCondLst>
                                            </p:cTn>
                                            <p:tgtEl>
                                              <p:spTgt spid="17"/>
                                            </p:tgtEl>
                                            <p:attrNameLst>
                                              <p:attrName>ppt_w</p:attrName>
                                            </p:attrNameLst>
                                          </p:cBhvr>
                                          <p:tavLst>
                                            <p:tav tm="0">
                                              <p:val>
                                                <p:strVal val="#ppt_w"/>
                                              </p:val>
                                            </p:tav>
                                            <p:tav tm="27100">
                                              <p:val>
                                                <p:strVal val="#ppt_w*1.8"/>
                                              </p:val>
                                            </p:tav>
                                            <p:tav tm="47500">
                                              <p:val>
                                                <p:strVal val="#ppt_w*0.5"/>
                                              </p:val>
                                            </p:tav>
                                            <p:tav tm="79600">
                                              <p:val>
                                                <p:strVal val="#ppt_w*1.4"/>
                                              </p:val>
                                            </p:tav>
                                            <p:tav tm="100000">
                                              <p:val>
                                                <p:strVal val="#ppt_w"/>
                                              </p:val>
                                            </p:tav>
                                          </p:tavLst>
                                        </p:anim>
                                        <p:anim to="" calcmode="lin" valueType="num">
                                          <p:cBhvr>
                                            <p:cTn id="25" dur="1000" fill="hold">
                                              <p:stCondLst>
                                                <p:cond delay="0"/>
                                              </p:stCondLst>
                                            </p:cTn>
                                            <p:tgtEl>
                                              <p:spTgt spid="17"/>
                                            </p:tgtEl>
                                            <p:attrNameLst>
                                              <p:attrName>ppt_h</p:attrName>
                                            </p:attrNameLst>
                                          </p:cBhvr>
                                          <p:tavLst>
                                            <p:tav tm="0">
                                              <p:val>
                                                <p:strVal val="#ppt_h"/>
                                              </p:val>
                                            </p:tav>
                                            <p:tav tm="27100">
                                              <p:val>
                                                <p:strVal val="#ppt_h*1.8"/>
                                              </p:val>
                                            </p:tav>
                                            <p:tav tm="47500">
                                              <p:val>
                                                <p:strVal val="#ppt_h*0.5"/>
                                              </p:val>
                                            </p:tav>
                                            <p:tav tm="79600">
                                              <p:val>
                                                <p:strVal val="#ppt_h*1.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bldLvl="0" animBg="1"/>
          <p:bldP spid="17" grpId="0" bldLvl="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54680" y="2241550"/>
            <a:ext cx="6467475" cy="2449830"/>
            <a:chOff x="4968" y="3530"/>
            <a:chExt cx="12741" cy="4294"/>
          </a:xfrm>
        </p:grpSpPr>
        <p:sp>
          <p:nvSpPr>
            <p:cNvPr id="8" name="íšḻiḋe"/>
            <p:cNvSpPr/>
            <p:nvPr userDrawn="1"/>
          </p:nvSpPr>
          <p:spPr>
            <a:xfrm flipH="1">
              <a:off x="4968" y="378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solidFill>
              <a:schemeClr val="accent2">
                <a:lumMod val="20000"/>
                <a:lumOff val="80000"/>
              </a:schemeClr>
            </a:soli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sp>
          <p:nvSpPr>
            <p:cNvPr id="9" name="íšḻiḋe"/>
            <p:cNvSpPr/>
            <p:nvPr userDrawn="1"/>
          </p:nvSpPr>
          <p:spPr>
            <a:xfrm flipH="1">
              <a:off x="5373" y="353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gradFill>
              <a:gsLst>
                <a:gs pos="33000">
                  <a:srgbClr val="E96505"/>
                </a:gs>
                <a:gs pos="100000">
                  <a:srgbClr val="FE8106"/>
                </a:gs>
              </a:gsLst>
              <a:lin ang="6600000" scaled="0"/>
            </a:gra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grpSp>
      <p:grpSp>
        <p:nvGrpSpPr>
          <p:cNvPr id="10" name="组合 9"/>
          <p:cNvGrpSpPr/>
          <p:nvPr userDrawn="1"/>
        </p:nvGrpSpPr>
        <p:grpSpPr>
          <a:xfrm flipH="1">
            <a:off x="1032004" y="1500827"/>
            <a:ext cx="3706409" cy="5077842"/>
            <a:chOff x="1136779" y="576902"/>
            <a:chExt cx="3706409" cy="5077842"/>
          </a:xfrm>
        </p:grpSpPr>
        <p:grpSp>
          <p:nvGrpSpPr>
            <p:cNvPr id="11" name="组合 10"/>
            <p:cNvGrpSpPr/>
            <p:nvPr/>
          </p:nvGrpSpPr>
          <p:grpSpPr>
            <a:xfrm>
              <a:off x="1136779" y="576902"/>
              <a:ext cx="3706409" cy="4712880"/>
              <a:chOff x="1032106" y="576032"/>
              <a:chExt cx="3242020" cy="4122386"/>
            </a:xfrm>
          </p:grpSpPr>
          <p:pic>
            <p:nvPicPr>
              <p:cNvPr id="13" name="图片 12"/>
              <p:cNvPicPr>
                <a:picLocks noChangeAspect="1"/>
              </p:cNvPicPr>
              <p:nvPr/>
            </p:nvPicPr>
            <p:blipFill>
              <a:blip r:embed="rId1"/>
              <a:stretch>
                <a:fillRect/>
              </a:stretch>
            </p:blipFill>
            <p:spPr>
              <a:xfrm>
                <a:off x="1032106" y="576032"/>
                <a:ext cx="2050836" cy="4122386"/>
              </a:xfrm>
              <a:prstGeom prst="rect">
                <a:avLst/>
              </a:prstGeom>
            </p:spPr>
          </p:pic>
          <p:pic>
            <p:nvPicPr>
              <p:cNvPr id="14" name="图片 13"/>
              <p:cNvPicPr>
                <a:picLocks noChangeAspect="1"/>
              </p:cNvPicPr>
              <p:nvPr/>
            </p:nvPicPr>
            <p:blipFill>
              <a:blip r:embed="rId2"/>
              <a:stretch>
                <a:fillRect/>
              </a:stretch>
            </p:blipFill>
            <p:spPr>
              <a:xfrm>
                <a:off x="3274936" y="1796163"/>
                <a:ext cx="999190" cy="2615208"/>
              </a:xfrm>
              <a:prstGeom prst="rect">
                <a:avLst/>
              </a:prstGeom>
            </p:spPr>
          </p:pic>
        </p:grpSp>
        <p:pic>
          <p:nvPicPr>
            <p:cNvPr id="12" name="图片 11"/>
            <p:cNvPicPr>
              <a:picLocks noChangeAspect="1"/>
            </p:cNvPicPr>
            <p:nvPr/>
          </p:nvPicPr>
          <p:blipFill>
            <a:blip r:embed="rId3"/>
            <a:stretch>
              <a:fillRect/>
            </a:stretch>
          </p:blipFill>
          <p:spPr>
            <a:xfrm>
              <a:off x="2463818" y="2567580"/>
              <a:ext cx="1017653" cy="3087164"/>
            </a:xfrm>
            <a:prstGeom prst="rect">
              <a:avLst/>
            </a:prstGeom>
          </p:spPr>
        </p:pic>
      </p:grpSp>
      <p:sp>
        <p:nvSpPr>
          <p:cNvPr id="3" name="文本框 2"/>
          <p:cNvSpPr txBox="1"/>
          <p:nvPr/>
        </p:nvSpPr>
        <p:spPr>
          <a:xfrm>
            <a:off x="4738370" y="2886075"/>
            <a:ext cx="4568190" cy="64516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05.</a:t>
            </a:r>
            <a:r>
              <a:rPr lang="zh-CN" altLang="en-US" sz="36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计支宝</a:t>
            </a:r>
            <a:r>
              <a:rPr kumimoji="0" lang="zh-CN" altLang="en-US" sz="3600" b="1" i="0" u="none" strike="noStrike" kern="1200" cap="none" spc="0" normalizeH="0" baseline="0"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sym typeface="+mn-ea"/>
              </a:rPr>
              <a:t>一直在行动</a:t>
            </a:r>
            <a:endParaRPr kumimoji="0" lang="zh-CN" altLang="en-US" sz="3600" b="1" i="0" u="none" strike="noStrike" kern="1200" cap="none" spc="0" normalizeH="0" baseline="0"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cs typeface="+mn-cs"/>
              <a:sym typeface="+mn-ea"/>
            </a:endParaRPr>
          </a:p>
        </p:txBody>
      </p:sp>
      <p:sp>
        <p:nvSpPr>
          <p:cNvPr id="18" name="任意多边形: 形状 3"/>
          <p:cNvSpPr/>
          <p:nvPr/>
        </p:nvSpPr>
        <p:spPr>
          <a:xfrm>
            <a:off x="-8255" y="-8255"/>
            <a:ext cx="2016125" cy="1147445"/>
          </a:xfrm>
          <a:custGeom>
            <a:avLst/>
            <a:gdLst>
              <a:gd name="connsiteX0" fmla="*/ 0 w 4221877"/>
              <a:gd name="connsiteY0" fmla="*/ 0 h 3952019"/>
              <a:gd name="connsiteX1" fmla="*/ 4221877 w 4221877"/>
              <a:gd name="connsiteY1" fmla="*/ 0 h 3952019"/>
              <a:gd name="connsiteX2" fmla="*/ 4163765 w 4221877"/>
              <a:gd name="connsiteY2" fmla="*/ 203448 h 3952019"/>
              <a:gd name="connsiteX3" fmla="*/ 3448050 w 4221877"/>
              <a:gd name="connsiteY3" fmla="*/ 1619250 h 3952019"/>
              <a:gd name="connsiteX4" fmla="*/ 1866900 w 4221877"/>
              <a:gd name="connsiteY4" fmla="*/ 2362200 h 3952019"/>
              <a:gd name="connsiteX5" fmla="*/ 628650 w 4221877"/>
              <a:gd name="connsiteY5" fmla="*/ 3162300 h 3952019"/>
              <a:gd name="connsiteX6" fmla="*/ 51534 w 4221877"/>
              <a:gd name="connsiteY6" fmla="*/ 3881314 h 3952019"/>
              <a:gd name="connsiteX7" fmla="*/ 0 w 4221877"/>
              <a:gd name="connsiteY7" fmla="*/ 3952019 h 39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877" h="3952019">
                <a:moveTo>
                  <a:pt x="0" y="0"/>
                </a:moveTo>
                <a:lnTo>
                  <a:pt x="4221877" y="0"/>
                </a:lnTo>
                <a:lnTo>
                  <a:pt x="4163765" y="203448"/>
                </a:lnTo>
                <a:cubicBezTo>
                  <a:pt x="4006453" y="710208"/>
                  <a:pt x="3750469" y="1290638"/>
                  <a:pt x="3448050" y="1619250"/>
                </a:cubicBezTo>
                <a:cubicBezTo>
                  <a:pt x="3044825" y="2057400"/>
                  <a:pt x="2451100" y="2085975"/>
                  <a:pt x="1866900" y="2362200"/>
                </a:cubicBezTo>
                <a:cubicBezTo>
                  <a:pt x="1282700" y="2638425"/>
                  <a:pt x="1168400" y="2593975"/>
                  <a:pt x="628650" y="3162300"/>
                </a:cubicBezTo>
                <a:cubicBezTo>
                  <a:pt x="459978" y="3339902"/>
                  <a:pt x="262471" y="3594398"/>
                  <a:pt x="51534" y="3881314"/>
                </a:cubicBezTo>
                <a:lnTo>
                  <a:pt x="0" y="3952019"/>
                </a:lnTo>
                <a:close/>
              </a:path>
            </a:pathLst>
          </a:custGeom>
          <a:gradFill flip="none" rotWithShape="1">
            <a:gsLst>
              <a:gs pos="0">
                <a:srgbClr val="FE9B33"/>
              </a:gs>
              <a:gs pos="100000">
                <a:srgbClr val="FFC000"/>
              </a:gs>
            </a:gsLst>
            <a:lin ang="5400000" scaled="1"/>
            <a:tileRect/>
          </a:gradFill>
          <a:ln>
            <a:noFill/>
          </a:ln>
          <a:effectLst>
            <a:outerShdw blurRad="254000" dist="101600" dir="5400000" algn="t" rotWithShape="0">
              <a:srgbClr val="FE9B3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prstClr val="white"/>
              </a:solidFill>
              <a:latin typeface="苹方 常规" panose="020B0300000000000000" pitchFamily="34" charset="-122"/>
              <a:ea typeface="苹方 常规" panose="020B0300000000000000" pitchFamily="34" charset="-122"/>
            </a:endParaRPr>
          </a:p>
        </p:txBody>
      </p:sp>
      <p:pic>
        <p:nvPicPr>
          <p:cNvPr id="19" name="图片 18" descr="组 1452"/>
          <p:cNvPicPr>
            <a:picLocks noChangeAspect="1"/>
          </p:cNvPicPr>
          <p:nvPr/>
        </p:nvPicPr>
        <p:blipFill>
          <a:blip r:embed="rId4"/>
          <a:stretch>
            <a:fillRect/>
          </a:stretch>
        </p:blipFill>
        <p:spPr>
          <a:xfrm>
            <a:off x="124460" y="142240"/>
            <a:ext cx="1221105" cy="36449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Click="0"/>
    </mc:Choice>
    <mc:Fallback>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0495" y="762635"/>
            <a:ext cx="11261725" cy="124523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zh-CN" sz="2000">
                <a:latin typeface="微软雅黑" panose="020B0503020204020204" charset="-122"/>
                <a:ea typeface="微软雅黑" panose="020B0503020204020204" charset="-122"/>
                <a:cs typeface="微软雅黑" panose="020B0503020204020204" charset="-122"/>
              </a:rPr>
              <a:t>与陕西省、湖北省、广东省、贵州省、广西省、江西</a:t>
            </a:r>
            <a:r>
              <a:rPr lang="zh-CN" sz="2000">
                <a:latin typeface="微软雅黑" panose="020B0503020204020204" charset="-122"/>
                <a:ea typeface="微软雅黑" panose="020B0503020204020204" charset="-122"/>
                <a:cs typeface="微软雅黑" panose="020B0503020204020204" charset="-122"/>
              </a:rPr>
              <a:t>省交通运输厅公路学会及建设厅造价</a:t>
            </a:r>
            <a:r>
              <a:rPr lang="zh-CN" sz="2000">
                <a:latin typeface="微软雅黑" panose="020B0503020204020204" charset="-122"/>
                <a:ea typeface="微软雅黑" panose="020B0503020204020204" charset="-122"/>
                <a:cs typeface="微软雅黑" panose="020B0503020204020204" charset="-122"/>
              </a:rPr>
              <a:t>协会、与中国交通运输部、中国城市科学研究会、中国建筑经济分会、中国公路</a:t>
            </a:r>
            <a:r>
              <a:rPr lang="zh-CN" sz="2000">
                <a:latin typeface="微软雅黑" panose="020B0503020204020204" charset="-122"/>
                <a:ea typeface="微软雅黑" panose="020B0503020204020204" charset="-122"/>
                <a:cs typeface="微软雅黑" panose="020B0503020204020204" charset="-122"/>
              </a:rPr>
              <a:t>学会等单位</a:t>
            </a:r>
            <a:r>
              <a:rPr lang="zh-CN" altLang="en-US" sz="2000">
                <a:latin typeface="微软雅黑" panose="020B0503020204020204" charset="-122"/>
                <a:ea typeface="微软雅黑" panose="020B0503020204020204" charset="-122"/>
                <a:cs typeface="微软雅黑" panose="020B0503020204020204" charset="-122"/>
              </a:rPr>
              <a:t>联合立项了</a:t>
            </a:r>
            <a:r>
              <a:rPr lang="en-US" altLang="zh-CN" sz="2000">
                <a:latin typeface="微软雅黑" panose="020B0503020204020204" charset="-122"/>
                <a:ea typeface="微软雅黑" panose="020B0503020204020204" charset="-122"/>
                <a:cs typeface="微软雅黑" panose="020B0503020204020204" charset="-122"/>
              </a:rPr>
              <a:t>9</a:t>
            </a:r>
            <a:r>
              <a:rPr lang="zh-CN" altLang="en-US" sz="2000">
                <a:latin typeface="微软雅黑" panose="020B0503020204020204" charset="-122"/>
                <a:ea typeface="微软雅黑" panose="020B0503020204020204" charset="-122"/>
                <a:cs typeface="微软雅黑" panose="020B0503020204020204" charset="-122"/>
              </a:rPr>
              <a:t>本标准。</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1"/>
          <p:cNvPicPr>
            <a:picLocks noChangeAspect="1"/>
          </p:cNvPicPr>
          <p:nvPr/>
        </p:nvPicPr>
        <p:blipFill>
          <a:blip r:embed="rId1"/>
          <a:stretch>
            <a:fillRect/>
          </a:stretch>
        </p:blipFill>
        <p:spPr>
          <a:xfrm rot="20520000">
            <a:off x="906780" y="2430145"/>
            <a:ext cx="2413635" cy="3299460"/>
          </a:xfrm>
          <a:prstGeom prst="rect">
            <a:avLst/>
          </a:prstGeom>
          <a:noFill/>
          <a:ln>
            <a:noFill/>
          </a:ln>
          <a:effectLst>
            <a:outerShdw blurRad="50800" dist="38100" dir="2700000" algn="tl" rotWithShape="0">
              <a:prstClr val="black">
                <a:alpha val="40000"/>
              </a:prstClr>
            </a:outerShdw>
          </a:effectLst>
        </p:spPr>
      </p:pic>
      <p:pic>
        <p:nvPicPr>
          <p:cNvPr id="13" name="图片 12"/>
          <p:cNvPicPr>
            <a:picLocks noChangeAspect="1"/>
          </p:cNvPicPr>
          <p:nvPr/>
        </p:nvPicPr>
        <p:blipFill>
          <a:blip r:embed="rId2"/>
          <a:stretch>
            <a:fillRect/>
          </a:stretch>
        </p:blipFill>
        <p:spPr>
          <a:xfrm rot="21060000">
            <a:off x="1712595" y="2200910"/>
            <a:ext cx="2817495" cy="3622675"/>
          </a:xfrm>
          <a:prstGeom prst="rect">
            <a:avLst/>
          </a:prstGeom>
          <a:noFill/>
          <a:ln>
            <a:noFill/>
          </a:ln>
          <a:effectLst>
            <a:outerShdw blurRad="50800" dist="38100" dir="2700000" algn="tl" rotWithShape="0">
              <a:prstClr val="black">
                <a:alpha val="40000"/>
              </a:prstClr>
            </a:outerShdw>
          </a:effectLst>
        </p:spPr>
      </p:pic>
      <p:pic>
        <p:nvPicPr>
          <p:cNvPr id="14" name="图片 4"/>
          <p:cNvPicPr>
            <a:picLocks noChangeAspect="1"/>
          </p:cNvPicPr>
          <p:nvPr/>
        </p:nvPicPr>
        <p:blipFill>
          <a:blip r:embed="rId3"/>
          <a:stretch>
            <a:fillRect/>
          </a:stretch>
        </p:blipFill>
        <p:spPr>
          <a:xfrm rot="21300000">
            <a:off x="2586990" y="2322830"/>
            <a:ext cx="2605405" cy="3592195"/>
          </a:xfrm>
          <a:prstGeom prst="rect">
            <a:avLst/>
          </a:prstGeom>
          <a:noFill/>
          <a:ln>
            <a:noFill/>
          </a:ln>
          <a:effectLst>
            <a:outerShdw blurRad="50800" dist="38100" dir="2700000" algn="tl" rotWithShape="0">
              <a:prstClr val="black">
                <a:alpha val="40000"/>
              </a:prstClr>
            </a:outerShdw>
          </a:effectLst>
        </p:spPr>
      </p:pic>
      <p:pic>
        <p:nvPicPr>
          <p:cNvPr id="15" name="图片 5"/>
          <p:cNvPicPr>
            <a:picLocks noChangeAspect="1"/>
          </p:cNvPicPr>
          <p:nvPr/>
        </p:nvPicPr>
        <p:blipFill>
          <a:blip r:embed="rId4"/>
          <a:stretch>
            <a:fillRect/>
          </a:stretch>
        </p:blipFill>
        <p:spPr>
          <a:xfrm rot="21360000">
            <a:off x="3703955" y="2007235"/>
            <a:ext cx="2535555" cy="3879850"/>
          </a:xfrm>
          <a:prstGeom prst="rect">
            <a:avLst/>
          </a:prstGeom>
          <a:noFill/>
          <a:ln>
            <a:noFill/>
          </a:ln>
          <a:effectLst>
            <a:outerShdw blurRad="50800" dist="38100" dir="2700000" algn="tl" rotWithShape="0">
              <a:prstClr val="black">
                <a:alpha val="40000"/>
              </a:prstClr>
            </a:outerShdw>
          </a:effectLst>
        </p:spPr>
      </p:pic>
      <p:pic>
        <p:nvPicPr>
          <p:cNvPr id="17" name="图片 2"/>
          <p:cNvPicPr>
            <a:picLocks noChangeAspect="1"/>
          </p:cNvPicPr>
          <p:nvPr/>
        </p:nvPicPr>
        <p:blipFill>
          <a:blip r:embed="rId5"/>
          <a:stretch>
            <a:fillRect/>
          </a:stretch>
        </p:blipFill>
        <p:spPr>
          <a:xfrm>
            <a:off x="4650740" y="2002790"/>
            <a:ext cx="2712720" cy="3781425"/>
          </a:xfrm>
          <a:prstGeom prst="rect">
            <a:avLst/>
          </a:prstGeom>
          <a:noFill/>
          <a:ln>
            <a:noFill/>
          </a:ln>
          <a:effectLst>
            <a:outerShdw blurRad="50800" dist="38100" dir="2700000" algn="tl" rotWithShape="0">
              <a:prstClr val="black">
                <a:alpha val="40000"/>
              </a:prstClr>
            </a:outerShdw>
          </a:effectLst>
        </p:spPr>
      </p:pic>
      <p:pic>
        <p:nvPicPr>
          <p:cNvPr id="18" name="图片 3"/>
          <p:cNvPicPr>
            <a:picLocks noChangeAspect="1"/>
          </p:cNvPicPr>
          <p:nvPr/>
        </p:nvPicPr>
        <p:blipFill>
          <a:blip r:embed="rId6"/>
          <a:stretch>
            <a:fillRect/>
          </a:stretch>
        </p:blipFill>
        <p:spPr>
          <a:xfrm rot="420000">
            <a:off x="5810885" y="2042160"/>
            <a:ext cx="2449830" cy="3844925"/>
          </a:xfrm>
          <a:prstGeom prst="rect">
            <a:avLst/>
          </a:prstGeom>
          <a:noFill/>
          <a:ln>
            <a:noFill/>
          </a:ln>
          <a:effectLst>
            <a:outerShdw blurRad="50800" dist="38100" dir="2700000" algn="tl" rotWithShape="0">
              <a:prstClr val="black">
                <a:alpha val="40000"/>
              </a:prstClr>
            </a:outerShdw>
          </a:effectLst>
        </p:spPr>
      </p:pic>
      <p:sp>
        <p:nvSpPr>
          <p:cNvPr id="5" name="文本框 4"/>
          <p:cNvSpPr txBox="1"/>
          <p:nvPr/>
        </p:nvSpPr>
        <p:spPr>
          <a:xfrm>
            <a:off x="40640" y="33020"/>
            <a:ext cx="4429125" cy="521970"/>
          </a:xfrm>
          <a:prstGeom prst="rect">
            <a:avLst/>
          </a:prstGeom>
          <a:noFill/>
        </p:spPr>
        <p:txBody>
          <a:bodyPr wrap="none" rtlCol="0">
            <a:spAutoFit/>
          </a:bodyPr>
          <a:p>
            <a:pPr algn="l"/>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1. 与多省联合立项9本标准</a:t>
            </a:r>
            <a:endPar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pic>
        <p:nvPicPr>
          <p:cNvPr id="20" name="图片 19"/>
          <p:cNvPicPr>
            <a:picLocks noChangeAspect="1"/>
          </p:cNvPicPr>
          <p:nvPr/>
        </p:nvPicPr>
        <p:blipFill>
          <a:blip r:embed="rId7"/>
          <a:stretch>
            <a:fillRect/>
          </a:stretch>
        </p:blipFill>
        <p:spPr>
          <a:xfrm rot="20940000">
            <a:off x="6691630" y="1824990"/>
            <a:ext cx="3282950" cy="4356100"/>
          </a:xfrm>
          <a:prstGeom prst="rect">
            <a:avLst/>
          </a:prstGeom>
        </p:spPr>
      </p:pic>
      <p:pic>
        <p:nvPicPr>
          <p:cNvPr id="21" name="图片 20"/>
          <p:cNvPicPr>
            <a:picLocks noChangeAspect="1"/>
          </p:cNvPicPr>
          <p:nvPr/>
        </p:nvPicPr>
        <p:blipFill>
          <a:blip r:embed="rId8"/>
          <a:stretch>
            <a:fillRect/>
          </a:stretch>
        </p:blipFill>
        <p:spPr>
          <a:xfrm rot="600000">
            <a:off x="8037830" y="2325370"/>
            <a:ext cx="2361565" cy="3587115"/>
          </a:xfrm>
          <a:prstGeom prst="rect">
            <a:avLst/>
          </a:prstGeom>
          <a:noFill/>
          <a:ln>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54680" y="2241550"/>
            <a:ext cx="7256780" cy="2449830"/>
            <a:chOff x="4968" y="3530"/>
            <a:chExt cx="12741" cy="4294"/>
          </a:xfrm>
        </p:grpSpPr>
        <p:sp>
          <p:nvSpPr>
            <p:cNvPr id="8" name="íšḻiḋe"/>
            <p:cNvSpPr/>
            <p:nvPr userDrawn="1"/>
          </p:nvSpPr>
          <p:spPr>
            <a:xfrm flipH="1">
              <a:off x="4968" y="378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solidFill>
              <a:schemeClr val="accent2">
                <a:lumMod val="20000"/>
                <a:lumOff val="80000"/>
              </a:schemeClr>
            </a:soli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sp>
          <p:nvSpPr>
            <p:cNvPr id="9" name="íšḻiḋe"/>
            <p:cNvSpPr/>
            <p:nvPr userDrawn="1"/>
          </p:nvSpPr>
          <p:spPr>
            <a:xfrm flipH="1">
              <a:off x="5373" y="3530"/>
              <a:ext cx="12337" cy="4044"/>
            </a:xfrm>
            <a:custGeom>
              <a:avLst/>
              <a:gdLst>
                <a:gd name="connsiteX0" fmla="*/ 170013 w 7833946"/>
                <a:gd name="connsiteY0" fmla="*/ 0 h 2655276"/>
                <a:gd name="connsiteX1" fmla="*/ 7663933 w 7833946"/>
                <a:gd name="connsiteY1" fmla="*/ 0 h 2655276"/>
                <a:gd name="connsiteX2" fmla="*/ 7833946 w 7833946"/>
                <a:gd name="connsiteY2" fmla="*/ 170013 h 2655276"/>
                <a:gd name="connsiteX3" fmla="*/ 7833946 w 7833946"/>
                <a:gd name="connsiteY3" fmla="*/ 2010479 h 2655276"/>
                <a:gd name="connsiteX4" fmla="*/ 7663933 w 7833946"/>
                <a:gd name="connsiteY4" fmla="*/ 2180492 h 2655276"/>
                <a:gd name="connsiteX5" fmla="*/ 2120334 w 7833946"/>
                <a:gd name="connsiteY5" fmla="*/ 2180492 h 2655276"/>
                <a:gd name="connsiteX6" fmla="*/ 1789235 w 7833946"/>
                <a:gd name="connsiteY6" fmla="*/ 2655276 h 2655276"/>
                <a:gd name="connsiteX7" fmla="*/ 1458136 w 7833946"/>
                <a:gd name="connsiteY7" fmla="*/ 2180492 h 2655276"/>
                <a:gd name="connsiteX8" fmla="*/ 170013 w 7833946"/>
                <a:gd name="connsiteY8" fmla="*/ 2180492 h 2655276"/>
                <a:gd name="connsiteX9" fmla="*/ 0 w 7833946"/>
                <a:gd name="connsiteY9" fmla="*/ 2010479 h 2655276"/>
                <a:gd name="connsiteX10" fmla="*/ 0 w 7833946"/>
                <a:gd name="connsiteY10" fmla="*/ 170013 h 2655276"/>
                <a:gd name="connsiteX11" fmla="*/ 170013 w 7833946"/>
                <a:gd name="connsiteY11" fmla="*/ 0 h 2655276"/>
                <a:gd name="connsiteX0-1" fmla="*/ 170013 w 7833946"/>
                <a:gd name="connsiteY0-2" fmla="*/ 0 h 2568190"/>
                <a:gd name="connsiteX1-3" fmla="*/ 7663933 w 7833946"/>
                <a:gd name="connsiteY1-4" fmla="*/ 0 h 2568190"/>
                <a:gd name="connsiteX2-5" fmla="*/ 7833946 w 7833946"/>
                <a:gd name="connsiteY2-6" fmla="*/ 170013 h 2568190"/>
                <a:gd name="connsiteX3-7" fmla="*/ 7833946 w 7833946"/>
                <a:gd name="connsiteY3-8" fmla="*/ 2010479 h 2568190"/>
                <a:gd name="connsiteX4-9" fmla="*/ 7663933 w 7833946"/>
                <a:gd name="connsiteY4-10" fmla="*/ 2180492 h 2568190"/>
                <a:gd name="connsiteX5-11" fmla="*/ 2120334 w 7833946"/>
                <a:gd name="connsiteY5-12" fmla="*/ 2180492 h 2568190"/>
                <a:gd name="connsiteX6-13" fmla="*/ 2079521 w 7833946"/>
                <a:gd name="connsiteY6-14" fmla="*/ 2568190 h 2568190"/>
                <a:gd name="connsiteX7-15" fmla="*/ 1458136 w 7833946"/>
                <a:gd name="connsiteY7-16" fmla="*/ 2180492 h 2568190"/>
                <a:gd name="connsiteX8-17" fmla="*/ 170013 w 7833946"/>
                <a:gd name="connsiteY8-18" fmla="*/ 2180492 h 2568190"/>
                <a:gd name="connsiteX9-19" fmla="*/ 0 w 7833946"/>
                <a:gd name="connsiteY9-20" fmla="*/ 2010479 h 2568190"/>
                <a:gd name="connsiteX10-21" fmla="*/ 0 w 7833946"/>
                <a:gd name="connsiteY10-22" fmla="*/ 170013 h 2568190"/>
                <a:gd name="connsiteX11-23" fmla="*/ 170013 w 7833946"/>
                <a:gd name="connsiteY11-24" fmla="*/ 0 h 2568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33946" h="2568190">
                  <a:moveTo>
                    <a:pt x="170013" y="0"/>
                  </a:moveTo>
                  <a:lnTo>
                    <a:pt x="7663933" y="0"/>
                  </a:lnTo>
                  <a:cubicBezTo>
                    <a:pt x="7757829" y="0"/>
                    <a:pt x="7833946" y="76117"/>
                    <a:pt x="7833946" y="170013"/>
                  </a:cubicBezTo>
                  <a:lnTo>
                    <a:pt x="7833946" y="2010479"/>
                  </a:lnTo>
                  <a:cubicBezTo>
                    <a:pt x="7833946" y="2104375"/>
                    <a:pt x="7757829" y="2180492"/>
                    <a:pt x="7663933" y="2180492"/>
                  </a:cubicBezTo>
                  <a:lnTo>
                    <a:pt x="2120334" y="2180492"/>
                  </a:lnTo>
                  <a:lnTo>
                    <a:pt x="2079521" y="2568190"/>
                  </a:lnTo>
                  <a:lnTo>
                    <a:pt x="1458136" y="2180492"/>
                  </a:lnTo>
                  <a:lnTo>
                    <a:pt x="170013" y="2180492"/>
                  </a:lnTo>
                  <a:cubicBezTo>
                    <a:pt x="76117" y="2180492"/>
                    <a:pt x="0" y="2104375"/>
                    <a:pt x="0" y="2010479"/>
                  </a:cubicBezTo>
                  <a:lnTo>
                    <a:pt x="0" y="170013"/>
                  </a:lnTo>
                  <a:cubicBezTo>
                    <a:pt x="0" y="76117"/>
                    <a:pt x="76117" y="0"/>
                    <a:pt x="170013" y="0"/>
                  </a:cubicBezTo>
                  <a:close/>
                </a:path>
              </a:pathLst>
            </a:custGeom>
            <a:gradFill>
              <a:gsLst>
                <a:gs pos="33000">
                  <a:srgbClr val="E96505"/>
                </a:gs>
                <a:gs pos="100000">
                  <a:srgbClr val="FE8106"/>
                </a:gs>
              </a:gsLst>
              <a:lin ang="6600000" scaled="0"/>
            </a:gradFill>
            <a:ln w="12700" cap="flat" cmpd="sng" algn="ctr">
              <a:noFill/>
              <a:prstDash val="solid"/>
              <a:miter lim="800000"/>
            </a:ln>
            <a:effectLst/>
          </p:spPr>
          <p:txBody>
            <a:bodyPr rtlCol="0" anchor="ctr"/>
            <a:p>
              <a:pPr algn="ctr"/>
              <a:endParaRPr lang="zh-CN" altLang="en-US" kern="0" dirty="0">
                <a:solidFill>
                  <a:srgbClr val="FFFFFF"/>
                </a:solidFill>
                <a:latin typeface="Arial" panose="020B0604020202020204"/>
                <a:ea typeface="微软雅黑" panose="020B0503020204020204" charset="-122"/>
              </a:endParaRPr>
            </a:p>
          </p:txBody>
        </p:sp>
      </p:grpSp>
      <p:grpSp>
        <p:nvGrpSpPr>
          <p:cNvPr id="10" name="组合 9"/>
          <p:cNvGrpSpPr/>
          <p:nvPr userDrawn="1"/>
        </p:nvGrpSpPr>
        <p:grpSpPr>
          <a:xfrm flipH="1">
            <a:off x="1032004" y="1500827"/>
            <a:ext cx="3706409" cy="5077842"/>
            <a:chOff x="1136779" y="576902"/>
            <a:chExt cx="3706409" cy="5077842"/>
          </a:xfrm>
        </p:grpSpPr>
        <p:grpSp>
          <p:nvGrpSpPr>
            <p:cNvPr id="11" name="组合 10"/>
            <p:cNvGrpSpPr/>
            <p:nvPr/>
          </p:nvGrpSpPr>
          <p:grpSpPr>
            <a:xfrm>
              <a:off x="1136779" y="576902"/>
              <a:ext cx="3706409" cy="4712880"/>
              <a:chOff x="1032106" y="576032"/>
              <a:chExt cx="3242020" cy="4122386"/>
            </a:xfrm>
          </p:grpSpPr>
          <p:pic>
            <p:nvPicPr>
              <p:cNvPr id="13" name="图片 12"/>
              <p:cNvPicPr>
                <a:picLocks noChangeAspect="1"/>
              </p:cNvPicPr>
              <p:nvPr/>
            </p:nvPicPr>
            <p:blipFill>
              <a:blip r:embed="rId1"/>
              <a:stretch>
                <a:fillRect/>
              </a:stretch>
            </p:blipFill>
            <p:spPr>
              <a:xfrm>
                <a:off x="1032106" y="576032"/>
                <a:ext cx="2050836" cy="4122386"/>
              </a:xfrm>
              <a:prstGeom prst="rect">
                <a:avLst/>
              </a:prstGeom>
            </p:spPr>
          </p:pic>
          <p:pic>
            <p:nvPicPr>
              <p:cNvPr id="14" name="图片 13"/>
              <p:cNvPicPr>
                <a:picLocks noChangeAspect="1"/>
              </p:cNvPicPr>
              <p:nvPr/>
            </p:nvPicPr>
            <p:blipFill>
              <a:blip r:embed="rId2"/>
              <a:stretch>
                <a:fillRect/>
              </a:stretch>
            </p:blipFill>
            <p:spPr>
              <a:xfrm>
                <a:off x="3274936" y="1796163"/>
                <a:ext cx="999190" cy="2615208"/>
              </a:xfrm>
              <a:prstGeom prst="rect">
                <a:avLst/>
              </a:prstGeom>
            </p:spPr>
          </p:pic>
        </p:grpSp>
        <p:pic>
          <p:nvPicPr>
            <p:cNvPr id="12" name="图片 11"/>
            <p:cNvPicPr>
              <a:picLocks noChangeAspect="1"/>
            </p:cNvPicPr>
            <p:nvPr/>
          </p:nvPicPr>
          <p:blipFill>
            <a:blip r:embed="rId3"/>
            <a:stretch>
              <a:fillRect/>
            </a:stretch>
          </p:blipFill>
          <p:spPr>
            <a:xfrm>
              <a:off x="2463818" y="2567580"/>
              <a:ext cx="1017653" cy="3087164"/>
            </a:xfrm>
            <a:prstGeom prst="rect">
              <a:avLst/>
            </a:prstGeom>
          </p:spPr>
        </p:pic>
      </p:grpSp>
      <p:sp>
        <p:nvSpPr>
          <p:cNvPr id="3" name="文本框 2"/>
          <p:cNvSpPr txBox="1"/>
          <p:nvPr/>
        </p:nvSpPr>
        <p:spPr>
          <a:xfrm>
            <a:off x="4660900" y="2840355"/>
            <a:ext cx="5694680" cy="70675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01.</a:t>
            </a:r>
            <a:r>
              <a:rPr lang="zh-CN" altLang="en-US"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两拖是社会真正的</a:t>
            </a:r>
            <a:r>
              <a:rPr lang="zh-CN" altLang="en-US"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rPr>
              <a:t>痛</a:t>
            </a:r>
            <a:endParaRPr lang="zh-CN" altLang="en-US" sz="4000" b="1" noProof="0" dirty="0">
              <a:ln>
                <a:noFill/>
              </a:ln>
              <a:solidFill>
                <a:schemeClr val="bg1"/>
              </a:solidFill>
              <a:effectLst>
                <a:outerShdw dist="63500" dir="5400000" algn="t" rotWithShape="0">
                  <a:prstClr val="black">
                    <a:alpha val="10000"/>
                  </a:prstClr>
                </a:outerShdw>
              </a:effectLst>
              <a:uLnTx/>
              <a:uFillTx/>
              <a:latin typeface="微软雅黑" panose="020B0503020204020204" charset="-122"/>
              <a:ea typeface="微软雅黑" panose="020B0503020204020204" charset="-122"/>
              <a:sym typeface="+mn-ea"/>
            </a:endParaRPr>
          </a:p>
        </p:txBody>
      </p:sp>
      <p:sp>
        <p:nvSpPr>
          <p:cNvPr id="18" name="任意多边形: 形状 3"/>
          <p:cNvSpPr/>
          <p:nvPr/>
        </p:nvSpPr>
        <p:spPr>
          <a:xfrm>
            <a:off x="-8255" y="-8255"/>
            <a:ext cx="2016125" cy="1147445"/>
          </a:xfrm>
          <a:custGeom>
            <a:avLst/>
            <a:gdLst>
              <a:gd name="connsiteX0" fmla="*/ 0 w 4221877"/>
              <a:gd name="connsiteY0" fmla="*/ 0 h 3952019"/>
              <a:gd name="connsiteX1" fmla="*/ 4221877 w 4221877"/>
              <a:gd name="connsiteY1" fmla="*/ 0 h 3952019"/>
              <a:gd name="connsiteX2" fmla="*/ 4163765 w 4221877"/>
              <a:gd name="connsiteY2" fmla="*/ 203448 h 3952019"/>
              <a:gd name="connsiteX3" fmla="*/ 3448050 w 4221877"/>
              <a:gd name="connsiteY3" fmla="*/ 1619250 h 3952019"/>
              <a:gd name="connsiteX4" fmla="*/ 1866900 w 4221877"/>
              <a:gd name="connsiteY4" fmla="*/ 2362200 h 3952019"/>
              <a:gd name="connsiteX5" fmla="*/ 628650 w 4221877"/>
              <a:gd name="connsiteY5" fmla="*/ 3162300 h 3952019"/>
              <a:gd name="connsiteX6" fmla="*/ 51534 w 4221877"/>
              <a:gd name="connsiteY6" fmla="*/ 3881314 h 3952019"/>
              <a:gd name="connsiteX7" fmla="*/ 0 w 4221877"/>
              <a:gd name="connsiteY7" fmla="*/ 3952019 h 39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877" h="3952019">
                <a:moveTo>
                  <a:pt x="0" y="0"/>
                </a:moveTo>
                <a:lnTo>
                  <a:pt x="4221877" y="0"/>
                </a:lnTo>
                <a:lnTo>
                  <a:pt x="4163765" y="203448"/>
                </a:lnTo>
                <a:cubicBezTo>
                  <a:pt x="4006453" y="710208"/>
                  <a:pt x="3750469" y="1290638"/>
                  <a:pt x="3448050" y="1619250"/>
                </a:cubicBezTo>
                <a:cubicBezTo>
                  <a:pt x="3044825" y="2057400"/>
                  <a:pt x="2451100" y="2085975"/>
                  <a:pt x="1866900" y="2362200"/>
                </a:cubicBezTo>
                <a:cubicBezTo>
                  <a:pt x="1282700" y="2638425"/>
                  <a:pt x="1168400" y="2593975"/>
                  <a:pt x="628650" y="3162300"/>
                </a:cubicBezTo>
                <a:cubicBezTo>
                  <a:pt x="459978" y="3339902"/>
                  <a:pt x="262471" y="3594398"/>
                  <a:pt x="51534" y="3881314"/>
                </a:cubicBezTo>
                <a:lnTo>
                  <a:pt x="0" y="3952019"/>
                </a:lnTo>
                <a:close/>
              </a:path>
            </a:pathLst>
          </a:custGeom>
          <a:gradFill flip="none" rotWithShape="1">
            <a:gsLst>
              <a:gs pos="0">
                <a:srgbClr val="FE9B33"/>
              </a:gs>
              <a:gs pos="100000">
                <a:srgbClr val="FFC000"/>
              </a:gs>
            </a:gsLst>
            <a:lin ang="5400000" scaled="1"/>
            <a:tileRect/>
          </a:gradFill>
          <a:ln>
            <a:noFill/>
          </a:ln>
          <a:effectLst>
            <a:outerShdw blurRad="254000" dist="101600" dir="5400000" algn="t" rotWithShape="0">
              <a:srgbClr val="FE9B3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prstClr val="white"/>
              </a:solidFill>
              <a:latin typeface="苹方 常规" panose="020B0300000000000000" pitchFamily="34" charset="-122"/>
              <a:ea typeface="苹方 常规" panose="020B0300000000000000" pitchFamily="34" charset="-122"/>
            </a:endParaRPr>
          </a:p>
        </p:txBody>
      </p:sp>
      <p:pic>
        <p:nvPicPr>
          <p:cNvPr id="19" name="图片 18" descr="组 1452"/>
          <p:cNvPicPr>
            <a:picLocks noChangeAspect="1"/>
          </p:cNvPicPr>
          <p:nvPr/>
        </p:nvPicPr>
        <p:blipFill>
          <a:blip r:embed="rId4"/>
          <a:stretch>
            <a:fillRect/>
          </a:stretch>
        </p:blipFill>
        <p:spPr>
          <a:xfrm>
            <a:off x="124460" y="142240"/>
            <a:ext cx="1221105" cy="36449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Click="0"/>
    </mc:Choice>
    <mc:Fallback>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13665" y="766445"/>
            <a:ext cx="11493500" cy="47561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zh-CN" sz="2000">
                <a:latin typeface="微软雅黑" panose="020B0503020204020204" charset="-122"/>
                <a:ea typeface="微软雅黑" panose="020B0503020204020204" charset="-122"/>
                <a:cs typeface="微软雅黑" panose="020B0503020204020204" charset="-122"/>
              </a:rPr>
              <a:t>结合</a:t>
            </a:r>
            <a:r>
              <a:rPr lang="en-US" altLang="zh-CN" sz="2000">
                <a:latin typeface="微软雅黑" panose="020B0503020204020204" charset="-122"/>
                <a:ea typeface="微软雅黑" panose="020B0503020204020204" charset="-122"/>
                <a:cs typeface="微软雅黑" panose="020B0503020204020204" charset="-122"/>
              </a:rPr>
              <a:t>8000</a:t>
            </a:r>
            <a:r>
              <a:rPr lang="zh-CN" altLang="en-US" sz="2000">
                <a:latin typeface="微软雅黑" panose="020B0503020204020204" charset="-122"/>
                <a:ea typeface="微软雅黑" panose="020B0503020204020204" charset="-122"/>
                <a:cs typeface="微软雅黑" panose="020B0503020204020204" charset="-122"/>
              </a:rPr>
              <a:t>多个项目的</a:t>
            </a:r>
            <a:r>
              <a:rPr lang="zh-CN" sz="2000">
                <a:latin typeface="微软雅黑" panose="020B0503020204020204" charset="-122"/>
                <a:ea typeface="微软雅黑" panose="020B0503020204020204" charset="-122"/>
                <a:cs typeface="微软雅黑" panose="020B0503020204020204" charset="-122"/>
              </a:rPr>
              <a:t>实践，产出了结算规则标准，包括清单</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构件材料的标准，</a:t>
            </a:r>
            <a:r>
              <a:rPr lang="zh-CN" sz="2000">
                <a:latin typeface="微软雅黑" panose="020B0503020204020204" charset="-122"/>
                <a:ea typeface="微软雅黑" panose="020B0503020204020204" charset="-122"/>
                <a:cs typeface="微软雅黑" panose="020B0503020204020204" charset="-122"/>
              </a:rPr>
              <a:t>计量支付管理办法。</a:t>
            </a:r>
            <a:endParaRPr lang="zh-CN" sz="200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467995" y="2192655"/>
            <a:ext cx="3419475" cy="2026285"/>
          </a:xfrm>
          <a:prstGeom prst="rect">
            <a:avLst/>
          </a:prstGeom>
          <a:noFill/>
          <a:ln>
            <a:noFill/>
          </a:ln>
          <a:effectLst>
            <a:outerShdw blurRad="50800" dist="38100" dir="2700000" algn="tl" rotWithShape="0">
              <a:prstClr val="black">
                <a:alpha val="40000"/>
              </a:prstClr>
            </a:outerShdw>
          </a:effectLst>
        </p:spPr>
      </p:pic>
      <p:pic>
        <p:nvPicPr>
          <p:cNvPr id="8" name="图片 7"/>
          <p:cNvPicPr>
            <a:picLocks noChangeAspect="1"/>
          </p:cNvPicPr>
          <p:nvPr/>
        </p:nvPicPr>
        <p:blipFill>
          <a:blip r:embed="rId2"/>
          <a:stretch>
            <a:fillRect/>
          </a:stretch>
        </p:blipFill>
        <p:spPr>
          <a:xfrm>
            <a:off x="513080" y="3779520"/>
            <a:ext cx="3493770" cy="2064385"/>
          </a:xfrm>
          <a:prstGeom prst="rect">
            <a:avLst/>
          </a:prstGeom>
          <a:noFill/>
          <a:ln>
            <a:noFill/>
          </a:ln>
          <a:effectLst>
            <a:outerShdw blurRad="50800" dist="38100" dir="2700000" algn="tl" rotWithShape="0">
              <a:prstClr val="black">
                <a:alpha val="40000"/>
              </a:prstClr>
            </a:outerShdw>
          </a:effectLst>
        </p:spPr>
      </p:pic>
      <p:pic>
        <p:nvPicPr>
          <p:cNvPr id="15" name="图片 14"/>
          <p:cNvPicPr>
            <a:picLocks noChangeAspect="1"/>
          </p:cNvPicPr>
          <p:nvPr/>
        </p:nvPicPr>
        <p:blipFill>
          <a:blip r:embed="rId3"/>
          <a:stretch>
            <a:fillRect/>
          </a:stretch>
        </p:blipFill>
        <p:spPr>
          <a:xfrm>
            <a:off x="4111625" y="2192655"/>
            <a:ext cx="2152015" cy="3051175"/>
          </a:xfrm>
          <a:prstGeom prst="rect">
            <a:avLst/>
          </a:prstGeom>
          <a:noFill/>
          <a:ln>
            <a:noFill/>
          </a:ln>
          <a:effectLst>
            <a:outerShdw blurRad="50800" dist="38100" dir="2700000" algn="tl" rotWithShape="0">
              <a:prstClr val="black">
                <a:alpha val="40000"/>
              </a:prstClr>
            </a:outerShdw>
          </a:effectLst>
        </p:spPr>
      </p:pic>
      <p:sp>
        <p:nvSpPr>
          <p:cNvPr id="4" name="文本框 3"/>
          <p:cNvSpPr txBox="1"/>
          <p:nvPr/>
        </p:nvSpPr>
        <p:spPr>
          <a:xfrm>
            <a:off x="40640" y="33020"/>
            <a:ext cx="6223000" cy="521970"/>
          </a:xfrm>
          <a:prstGeom prst="rect">
            <a:avLst/>
          </a:prstGeom>
          <a:noFill/>
        </p:spPr>
        <p:txBody>
          <a:bodyPr wrap="none" rtlCol="0">
            <a:spAutoFit/>
          </a:bodyPr>
          <a:p>
            <a:pPr algn="l"/>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2. 结合大量项目实践编制</a:t>
            </a:r>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8</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本管</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理办法</a:t>
            </a:r>
            <a:endPar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4"/>
          <a:stretch>
            <a:fillRect/>
          </a:stretch>
        </p:blipFill>
        <p:spPr>
          <a:xfrm>
            <a:off x="6467475" y="2192655"/>
            <a:ext cx="2270760" cy="3206115"/>
          </a:xfrm>
          <a:prstGeom prst="rect">
            <a:avLst/>
          </a:prstGeom>
          <a:noFill/>
          <a:ln>
            <a:noFill/>
          </a:ln>
          <a:effectLst>
            <a:outerShdw blurRad="50800" dist="38100" dir="2700000" algn="tl" rotWithShape="0">
              <a:prstClr val="black">
                <a:alpha val="40000"/>
              </a:prstClr>
            </a:outerShdw>
          </a:effectLst>
        </p:spPr>
      </p:pic>
      <p:pic>
        <p:nvPicPr>
          <p:cNvPr id="9" name="图片 8"/>
          <p:cNvPicPr>
            <a:picLocks noChangeAspect="1"/>
          </p:cNvPicPr>
          <p:nvPr/>
        </p:nvPicPr>
        <p:blipFill>
          <a:blip r:embed="rId5"/>
          <a:stretch>
            <a:fillRect/>
          </a:stretch>
        </p:blipFill>
        <p:spPr>
          <a:xfrm>
            <a:off x="8942070" y="2192655"/>
            <a:ext cx="2134235" cy="3051175"/>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6"/>
          <a:srcRect b="11131"/>
          <a:stretch>
            <a:fillRect/>
          </a:stretch>
        </p:blipFill>
        <p:spPr>
          <a:xfrm>
            <a:off x="9081770" y="3233420"/>
            <a:ext cx="2370455" cy="3016885"/>
          </a:xfrm>
          <a:prstGeom prst="rect">
            <a:avLst/>
          </a:prstGeom>
          <a:noFill/>
          <a:ln>
            <a:noFill/>
          </a:ln>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7"/>
          <a:stretch>
            <a:fillRect/>
          </a:stretch>
        </p:blipFill>
        <p:spPr>
          <a:xfrm>
            <a:off x="4309110" y="3221355"/>
            <a:ext cx="2132330" cy="3028950"/>
          </a:xfrm>
          <a:prstGeom prst="rect">
            <a:avLst/>
          </a:prstGeom>
          <a:noFill/>
          <a:ln>
            <a:noFill/>
          </a:ln>
          <a:effectLst>
            <a:outerShdw blurRad="50800" dist="38100" dir="2700000" algn="tl" rotWithShape="0">
              <a:prstClr val="black">
                <a:alpha val="40000"/>
              </a:prstClr>
            </a:outerShdw>
          </a:effectLst>
        </p:spPr>
      </p:pic>
      <p:pic>
        <p:nvPicPr>
          <p:cNvPr id="7" name="图片 6"/>
          <p:cNvPicPr>
            <a:picLocks noChangeAspect="1"/>
          </p:cNvPicPr>
          <p:nvPr/>
        </p:nvPicPr>
        <p:blipFill>
          <a:blip r:embed="rId8"/>
          <a:stretch>
            <a:fillRect/>
          </a:stretch>
        </p:blipFill>
        <p:spPr>
          <a:xfrm>
            <a:off x="6794500" y="3221355"/>
            <a:ext cx="2147570" cy="3028950"/>
          </a:xfrm>
          <a:prstGeom prst="rect">
            <a:avLst/>
          </a:prstGeom>
          <a:noFill/>
          <a:ln>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47320" y="775335"/>
            <a:ext cx="11381740" cy="86042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zh-CN" sz="2000">
                <a:latin typeface="微软雅黑" panose="020B0503020204020204" charset="-122"/>
                <a:ea typeface="微软雅黑" panose="020B0503020204020204" charset="-122"/>
                <a:cs typeface="微软雅黑" panose="020B0503020204020204" charset="-122"/>
              </a:rPr>
              <a:t>与人民交通出版社、中国建筑工业出版社达成战略合作协议，与全国最优秀的本科院校</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告知院校</a:t>
            </a:r>
            <a:r>
              <a:rPr lang="zh-CN" altLang="en-US" sz="2000">
                <a:latin typeface="微软雅黑" panose="020B0503020204020204" charset="-122"/>
                <a:ea typeface="微软雅黑" panose="020B0503020204020204" charset="-122"/>
                <a:cs typeface="微软雅黑" panose="020B0503020204020204" charset="-122"/>
                <a:sym typeface="+mn-ea"/>
              </a:rPr>
              <a:t>等</a:t>
            </a:r>
            <a:r>
              <a:rPr lang="zh-CN" altLang="en-US" sz="2000">
                <a:latin typeface="微软雅黑" panose="020B0503020204020204" charset="-122"/>
                <a:ea typeface="微软雅黑" panose="020B0503020204020204" charset="-122"/>
                <a:cs typeface="微软雅黑" panose="020B0503020204020204" charset="-122"/>
              </a:rPr>
              <a:t>开展多次合约计量工程师人才</a:t>
            </a:r>
            <a:r>
              <a:rPr lang="zh-CN" altLang="en-US" sz="2000">
                <a:latin typeface="微软雅黑" panose="020B0503020204020204" charset="-122"/>
                <a:ea typeface="微软雅黑" panose="020B0503020204020204" charset="-122"/>
                <a:cs typeface="微软雅黑" panose="020B0503020204020204" charset="-122"/>
              </a:rPr>
              <a:t>培养交流研讨会，合作编制了</a:t>
            </a:r>
            <a:r>
              <a:rPr lang="en-US" altLang="zh-CN" sz="2000">
                <a:latin typeface="微软雅黑" panose="020B0503020204020204" charset="-122"/>
                <a:ea typeface="微软雅黑" panose="020B0503020204020204" charset="-122"/>
                <a:cs typeface="微软雅黑" panose="020B0503020204020204" charset="-122"/>
              </a:rPr>
              <a:t>5</a:t>
            </a:r>
            <a:r>
              <a:rPr lang="zh-CN" altLang="en-US" sz="2000">
                <a:latin typeface="微软雅黑" panose="020B0503020204020204" charset="-122"/>
                <a:ea typeface="微软雅黑" panose="020B0503020204020204" charset="-122"/>
                <a:cs typeface="微软雅黑" panose="020B0503020204020204" charset="-122"/>
              </a:rPr>
              <a:t>本专业书籍。</a:t>
            </a:r>
            <a:endParaRPr lang="zh-CN" sz="20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0640" y="33020"/>
            <a:ext cx="5146675" cy="521970"/>
          </a:xfrm>
          <a:prstGeom prst="rect">
            <a:avLst/>
          </a:prstGeom>
          <a:noFill/>
        </p:spPr>
        <p:txBody>
          <a:bodyPr wrap="none" rtlCol="0">
            <a:spAutoFit/>
          </a:bodyPr>
          <a:p>
            <a:pPr algn="l"/>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3. 与高校专家合编5本专业教材</a:t>
            </a:r>
            <a:endPar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descr="0401145529f9979f057c8fe2e99cf91"/>
          <p:cNvPicPr>
            <a:picLocks noChangeAspect="1"/>
          </p:cNvPicPr>
          <p:nvPr/>
        </p:nvPicPr>
        <p:blipFill>
          <a:blip r:embed="rId1"/>
          <a:srcRect l="22889" t="39259" r="12088"/>
          <a:stretch>
            <a:fillRect/>
          </a:stretch>
        </p:blipFill>
        <p:spPr>
          <a:xfrm>
            <a:off x="553720" y="2102485"/>
            <a:ext cx="5300345" cy="3715385"/>
          </a:xfrm>
          <a:prstGeom prst="rect">
            <a:avLst/>
          </a:prstGeom>
          <a:effectLst>
            <a:outerShdw blurRad="50800" dist="38100" dir="2700000" algn="tl" rotWithShape="0">
              <a:prstClr val="black">
                <a:alpha val="40000"/>
              </a:prstClr>
            </a:outerShdw>
          </a:effectLst>
        </p:spPr>
      </p:pic>
      <p:pic>
        <p:nvPicPr>
          <p:cNvPr id="14" name="图片 13"/>
          <p:cNvPicPr>
            <a:picLocks noChangeAspect="1"/>
          </p:cNvPicPr>
          <p:nvPr/>
        </p:nvPicPr>
        <p:blipFill>
          <a:blip r:embed="rId2"/>
          <a:srcRect b="11685"/>
          <a:stretch>
            <a:fillRect/>
          </a:stretch>
        </p:blipFill>
        <p:spPr>
          <a:xfrm rot="21000000">
            <a:off x="6094095" y="2580005"/>
            <a:ext cx="2118360" cy="2949575"/>
          </a:xfrm>
          <a:prstGeom prst="rect">
            <a:avLst/>
          </a:prstGeom>
          <a:effectLst>
            <a:outerShdw blurRad="50800" dist="38100" dir="2700000" algn="tl" rotWithShape="0">
              <a:prstClr val="black">
                <a:alpha val="40000"/>
              </a:prstClr>
            </a:outerShdw>
          </a:effectLst>
        </p:spPr>
      </p:pic>
      <p:pic>
        <p:nvPicPr>
          <p:cNvPr id="21" name="图片 20"/>
          <p:cNvPicPr>
            <a:picLocks noChangeAspect="1"/>
          </p:cNvPicPr>
          <p:nvPr/>
        </p:nvPicPr>
        <p:blipFill>
          <a:blip r:embed="rId3"/>
          <a:stretch>
            <a:fillRect/>
          </a:stretch>
        </p:blipFill>
        <p:spPr>
          <a:xfrm rot="21180000">
            <a:off x="6536690" y="2531745"/>
            <a:ext cx="2039620" cy="2994025"/>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4"/>
          <a:stretch>
            <a:fillRect/>
          </a:stretch>
        </p:blipFill>
        <p:spPr>
          <a:xfrm>
            <a:off x="7387590" y="2446020"/>
            <a:ext cx="2033905" cy="3155950"/>
          </a:xfrm>
          <a:prstGeom prst="rect">
            <a:avLst/>
          </a:prstGeom>
          <a:effectLst>
            <a:outerShdw blurRad="50800" dist="38100" dir="2700000" algn="tl" rotWithShape="0">
              <a:prstClr val="black">
                <a:alpha val="40000"/>
              </a:prstClr>
            </a:outerShdw>
          </a:effectLst>
        </p:spPr>
      </p:pic>
      <p:pic>
        <p:nvPicPr>
          <p:cNvPr id="13" name="图片 12"/>
          <p:cNvPicPr>
            <a:picLocks noChangeAspect="1"/>
          </p:cNvPicPr>
          <p:nvPr/>
        </p:nvPicPr>
        <p:blipFill>
          <a:blip r:embed="rId5"/>
          <a:stretch>
            <a:fillRect/>
          </a:stretch>
        </p:blipFill>
        <p:spPr>
          <a:xfrm rot="180000">
            <a:off x="8498840" y="2463165"/>
            <a:ext cx="2131060" cy="3159125"/>
          </a:xfrm>
          <a:prstGeom prst="rect">
            <a:avLst/>
          </a:prstGeom>
          <a:effectLst>
            <a:outerShdw blurRad="50800" dist="38100" dir="2700000" algn="tl" rotWithShape="0">
              <a:prstClr val="black">
                <a:alpha val="40000"/>
              </a:prstClr>
            </a:outerShdw>
          </a:effectLst>
        </p:spPr>
      </p:pic>
      <p:pic>
        <p:nvPicPr>
          <p:cNvPr id="15" name="图片 14"/>
          <p:cNvPicPr>
            <a:picLocks noChangeAspect="1"/>
          </p:cNvPicPr>
          <p:nvPr/>
        </p:nvPicPr>
        <p:blipFill>
          <a:blip r:embed="rId6"/>
          <a:stretch>
            <a:fillRect/>
          </a:stretch>
        </p:blipFill>
        <p:spPr>
          <a:xfrm rot="420000">
            <a:off x="9451975" y="2387600"/>
            <a:ext cx="2212975" cy="330771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383790" y="1781810"/>
            <a:ext cx="7298055" cy="4755515"/>
            <a:chOff x="4007" y="3088"/>
            <a:chExt cx="9097" cy="5656"/>
          </a:xfrm>
        </p:grpSpPr>
        <p:sp>
          <p:nvSpPr>
            <p:cNvPr id="3" name="椭圆 2"/>
            <p:cNvSpPr/>
            <p:nvPr/>
          </p:nvSpPr>
          <p:spPr>
            <a:xfrm>
              <a:off x="7459" y="3088"/>
              <a:ext cx="1928" cy="1771"/>
            </a:xfrm>
            <a:prstGeom prst="ellipse">
              <a:avLst/>
            </a:prstGeom>
            <a:gradFill>
              <a:gsLst>
                <a:gs pos="19000">
                  <a:srgbClr val="FFB9B9"/>
                </a:gs>
                <a:gs pos="64000">
                  <a:srgbClr val="FF8F8E"/>
                </a:gs>
                <a:gs pos="44000">
                  <a:srgbClr val="FE9E9F"/>
                </a:gs>
                <a:gs pos="84000">
                  <a:srgbClr val="FF7373"/>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7" name="椭圆 6"/>
            <p:cNvSpPr/>
            <p:nvPr/>
          </p:nvSpPr>
          <p:spPr>
            <a:xfrm>
              <a:off x="4007" y="6973"/>
              <a:ext cx="1928" cy="1771"/>
            </a:xfrm>
            <a:prstGeom prst="ellipse">
              <a:avLst/>
            </a:prstGeom>
            <a:gradFill>
              <a:gsLst>
                <a:gs pos="50000">
                  <a:srgbClr val="ED8D72"/>
                </a:gs>
                <a:gs pos="0">
                  <a:srgbClr val="F3B3A1"/>
                </a:gs>
                <a:gs pos="100000">
                  <a:srgbClr val="E66643"/>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8" name="椭圆 7"/>
            <p:cNvSpPr/>
            <p:nvPr/>
          </p:nvSpPr>
          <p:spPr>
            <a:xfrm>
              <a:off x="11176" y="6958"/>
              <a:ext cx="1928" cy="1771"/>
            </a:xfrm>
            <a:prstGeom prst="ellipse">
              <a:avLst/>
            </a:prstGeom>
            <a:gradFill>
              <a:gsLst>
                <a:gs pos="9000">
                  <a:srgbClr val="F4D8CE"/>
                </a:gs>
                <a:gs pos="100000">
                  <a:srgbClr val="E0805E"/>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cxnSp>
          <p:nvCxnSpPr>
            <p:cNvPr id="9" name="直接连接符 8"/>
            <p:cNvCxnSpPr>
              <a:stCxn id="3" idx="3"/>
              <a:endCxn id="7" idx="0"/>
            </p:cNvCxnSpPr>
            <p:nvPr/>
          </p:nvCxnSpPr>
          <p:spPr>
            <a:xfrm flipH="1">
              <a:off x="4972" y="4599"/>
              <a:ext cx="2770" cy="2373"/>
            </a:xfrm>
            <a:prstGeom prst="line">
              <a:avLst/>
            </a:prstGeom>
            <a:ln>
              <a:solidFill>
                <a:srgbClr val="FF3F2B"/>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2"/>
              <a:endCxn id="7" idx="6"/>
            </p:cNvCxnSpPr>
            <p:nvPr/>
          </p:nvCxnSpPr>
          <p:spPr>
            <a:xfrm flipH="1">
              <a:off x="5935" y="7843"/>
              <a:ext cx="5241" cy="15"/>
            </a:xfrm>
            <a:prstGeom prst="line">
              <a:avLst/>
            </a:prstGeom>
            <a:ln>
              <a:solidFill>
                <a:srgbClr val="FF3F2B"/>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8" idx="0"/>
              <a:endCxn id="3" idx="5"/>
            </p:cNvCxnSpPr>
            <p:nvPr/>
          </p:nvCxnSpPr>
          <p:spPr>
            <a:xfrm flipH="1" flipV="1">
              <a:off x="9105" y="4599"/>
              <a:ext cx="3036" cy="2359"/>
            </a:xfrm>
            <a:prstGeom prst="line">
              <a:avLst/>
            </a:prstGeom>
            <a:ln>
              <a:solidFill>
                <a:srgbClr val="FF3F2B"/>
              </a:solidFill>
            </a:ln>
          </p:spPr>
          <p:style>
            <a:lnRef idx="1">
              <a:schemeClr val="accent1"/>
            </a:lnRef>
            <a:fillRef idx="0">
              <a:schemeClr val="accent1"/>
            </a:fillRef>
            <a:effectRef idx="0">
              <a:schemeClr val="accent1"/>
            </a:effectRef>
            <a:fontRef idx="minor">
              <a:schemeClr val="tx1"/>
            </a:fontRef>
          </p:style>
        </p:cxnSp>
      </p:grpSp>
      <p:sp>
        <p:nvSpPr>
          <p:cNvPr id="13" name="椭圆 12"/>
          <p:cNvSpPr/>
          <p:nvPr/>
        </p:nvSpPr>
        <p:spPr>
          <a:xfrm>
            <a:off x="4465955" y="4083685"/>
            <a:ext cx="2950210" cy="1222375"/>
          </a:xfrm>
          <a:prstGeom prst="ellipse">
            <a:avLst/>
          </a:prstGeom>
          <a:noFill/>
          <a:ln>
            <a:solidFill>
              <a:srgbClr val="FF3F2B"/>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cxnSp>
        <p:nvCxnSpPr>
          <p:cNvPr id="14" name="直接连接符 13"/>
          <p:cNvCxnSpPr>
            <a:stCxn id="3" idx="4"/>
            <a:endCxn id="13" idx="0"/>
          </p:cNvCxnSpPr>
          <p:nvPr/>
        </p:nvCxnSpPr>
        <p:spPr>
          <a:xfrm>
            <a:off x="5926455" y="3270885"/>
            <a:ext cx="14605" cy="812800"/>
          </a:xfrm>
          <a:prstGeom prst="line">
            <a:avLst/>
          </a:prstGeom>
          <a:ln>
            <a:solidFill>
              <a:srgbClr val="FF3F2B"/>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7" idx="7"/>
            <a:endCxn id="13" idx="2"/>
          </p:cNvCxnSpPr>
          <p:nvPr/>
        </p:nvCxnSpPr>
        <p:spPr>
          <a:xfrm flipV="1">
            <a:off x="3703955" y="4695190"/>
            <a:ext cx="762000" cy="570865"/>
          </a:xfrm>
          <a:prstGeom prst="line">
            <a:avLst/>
          </a:prstGeom>
          <a:ln>
            <a:solidFill>
              <a:srgbClr val="FF3F2B"/>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3" idx="6"/>
            <a:endCxn id="8" idx="1"/>
          </p:cNvCxnSpPr>
          <p:nvPr/>
        </p:nvCxnSpPr>
        <p:spPr>
          <a:xfrm>
            <a:off x="7416165" y="4695190"/>
            <a:ext cx="945515" cy="558165"/>
          </a:xfrm>
          <a:prstGeom prst="line">
            <a:avLst/>
          </a:prstGeom>
          <a:ln>
            <a:solidFill>
              <a:srgbClr val="FF3F2B"/>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4085590" y="4632960"/>
            <a:ext cx="1294765" cy="54864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latin typeface="微软雅黑" panose="020B0503020204020204" charset="-122"/>
                <a:ea typeface="微软雅黑" panose="020B0503020204020204" charset="-122"/>
              </a:rPr>
              <a:t>专业标准</a:t>
            </a:r>
            <a:endParaRPr lang="zh-CN" altLang="en-US" sz="1400" b="1">
              <a:latin typeface="微软雅黑" panose="020B0503020204020204" charset="-122"/>
              <a:ea typeface="微软雅黑" panose="020B0503020204020204" charset="-122"/>
            </a:endParaRPr>
          </a:p>
        </p:txBody>
      </p:sp>
      <p:sp>
        <p:nvSpPr>
          <p:cNvPr id="18" name="椭圆 17"/>
          <p:cNvSpPr/>
          <p:nvPr/>
        </p:nvSpPr>
        <p:spPr>
          <a:xfrm>
            <a:off x="5278755" y="3873500"/>
            <a:ext cx="1294765" cy="525145"/>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latin typeface="微软雅黑" panose="020B0503020204020204" charset="-122"/>
                <a:ea typeface="微软雅黑" panose="020B0503020204020204" charset="-122"/>
              </a:rPr>
              <a:t>岗位成才</a:t>
            </a:r>
            <a:endParaRPr lang="zh-CN" altLang="en-US" sz="1400" b="1">
              <a:latin typeface="微软雅黑" panose="020B0503020204020204" charset="-122"/>
              <a:ea typeface="微软雅黑" panose="020B0503020204020204" charset="-122"/>
            </a:endParaRPr>
          </a:p>
        </p:txBody>
      </p:sp>
      <p:sp>
        <p:nvSpPr>
          <p:cNvPr id="19" name="椭圆 18"/>
          <p:cNvSpPr/>
          <p:nvPr/>
        </p:nvSpPr>
        <p:spPr>
          <a:xfrm>
            <a:off x="6473825" y="4633595"/>
            <a:ext cx="1294765" cy="525145"/>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latin typeface="微软雅黑" panose="020B0503020204020204" charset="-122"/>
                <a:ea typeface="微软雅黑" panose="020B0503020204020204" charset="-122"/>
              </a:rPr>
              <a:t>资源助推</a:t>
            </a:r>
            <a:endParaRPr lang="zh-CN" altLang="en-US" sz="1400" b="1">
              <a:latin typeface="微软雅黑" panose="020B0503020204020204" charset="-122"/>
              <a:ea typeface="微软雅黑" panose="020B0503020204020204" charset="-122"/>
            </a:endParaRPr>
          </a:p>
        </p:txBody>
      </p:sp>
      <p:sp>
        <p:nvSpPr>
          <p:cNvPr id="20" name="文本框 19"/>
          <p:cNvSpPr txBox="1"/>
          <p:nvPr/>
        </p:nvSpPr>
        <p:spPr>
          <a:xfrm>
            <a:off x="4671060" y="2014220"/>
            <a:ext cx="2540000" cy="922020"/>
          </a:xfrm>
          <a:prstGeom prst="rect">
            <a:avLst/>
          </a:prstGeom>
          <a:noFill/>
        </p:spPr>
        <p:txBody>
          <a:bodyPr wrap="square" rtlCol="0" anchor="t">
            <a:spAutoFit/>
          </a:bodyPr>
          <a:p>
            <a:pPr algn="ctr" fontAlgn="auto">
              <a:lnSpc>
                <a:spcPct val="150000"/>
              </a:lnSpc>
            </a:pPr>
            <a:r>
              <a:rPr lang="zh-CN" altLang="en-US" b="1">
                <a:solidFill>
                  <a:schemeClr val="bg1"/>
                </a:solidFill>
                <a:latin typeface="微软雅黑" panose="020B0503020204020204" charset="-122"/>
                <a:ea typeface="微软雅黑" panose="020B0503020204020204" charset="-122"/>
                <a:sym typeface="+mn-ea"/>
              </a:rPr>
              <a:t>学生</a:t>
            </a:r>
            <a:endParaRPr lang="zh-CN" altLang="en-US" b="1">
              <a:solidFill>
                <a:schemeClr val="bg1"/>
              </a:solidFill>
              <a:latin typeface="微软雅黑" panose="020B0503020204020204" charset="-122"/>
              <a:ea typeface="微软雅黑" panose="020B0503020204020204" charset="-122"/>
            </a:endParaRPr>
          </a:p>
          <a:p>
            <a:pPr algn="ctr" fontAlgn="auto">
              <a:lnSpc>
                <a:spcPct val="150000"/>
              </a:lnSpc>
            </a:pPr>
            <a:r>
              <a:rPr lang="zh-CN" altLang="en-US" b="1">
                <a:solidFill>
                  <a:schemeClr val="bg1"/>
                </a:solidFill>
                <a:latin typeface="微软雅黑" panose="020B0503020204020204" charset="-122"/>
                <a:ea typeface="微软雅黑" panose="020B0503020204020204" charset="-122"/>
                <a:sym typeface="+mn-ea"/>
              </a:rPr>
              <a:t>职业发展</a:t>
            </a:r>
            <a:endParaRPr lang="zh-CN" altLang="en-US" b="1">
              <a:solidFill>
                <a:schemeClr val="bg1"/>
              </a:solidFill>
              <a:latin typeface="微软雅黑" panose="020B0503020204020204" charset="-122"/>
              <a:ea typeface="微软雅黑" panose="020B0503020204020204" charset="-122"/>
              <a:sym typeface="+mn-ea"/>
            </a:endParaRPr>
          </a:p>
        </p:txBody>
      </p:sp>
      <p:sp>
        <p:nvSpPr>
          <p:cNvPr id="21" name="文本框 20"/>
          <p:cNvSpPr txBox="1"/>
          <p:nvPr/>
        </p:nvSpPr>
        <p:spPr>
          <a:xfrm>
            <a:off x="1861820" y="5253355"/>
            <a:ext cx="2540000" cy="922020"/>
          </a:xfrm>
          <a:prstGeom prst="rect">
            <a:avLst/>
          </a:prstGeom>
          <a:noFill/>
        </p:spPr>
        <p:txBody>
          <a:bodyPr wrap="square" rtlCol="0" anchor="t">
            <a:spAutoFit/>
          </a:bodyPr>
          <a:p>
            <a:pPr algn="ctr" fontAlgn="auto">
              <a:lnSpc>
                <a:spcPct val="150000"/>
              </a:lnSpc>
            </a:pPr>
            <a:r>
              <a:rPr lang="zh-CN" altLang="en-US" b="1">
                <a:solidFill>
                  <a:schemeClr val="bg1"/>
                </a:solidFill>
                <a:latin typeface="微软雅黑" panose="020B0503020204020204" charset="-122"/>
                <a:ea typeface="微软雅黑" panose="020B0503020204020204" charset="-122"/>
                <a:sym typeface="+mn-ea"/>
              </a:rPr>
              <a:t>学校</a:t>
            </a:r>
            <a:endParaRPr lang="zh-CN" altLang="en-US" b="1">
              <a:solidFill>
                <a:schemeClr val="bg1"/>
              </a:solidFill>
              <a:latin typeface="微软雅黑" panose="020B0503020204020204" charset="-122"/>
              <a:ea typeface="微软雅黑" panose="020B0503020204020204" charset="-122"/>
            </a:endParaRPr>
          </a:p>
          <a:p>
            <a:pPr algn="ctr" fontAlgn="auto">
              <a:lnSpc>
                <a:spcPct val="150000"/>
              </a:lnSpc>
            </a:pPr>
            <a:r>
              <a:rPr lang="zh-CN" altLang="en-US" b="1">
                <a:solidFill>
                  <a:schemeClr val="bg1"/>
                </a:solidFill>
                <a:latin typeface="微软雅黑" panose="020B0503020204020204" charset="-122"/>
                <a:ea typeface="微软雅黑" panose="020B0503020204020204" charset="-122"/>
                <a:sym typeface="+mn-ea"/>
              </a:rPr>
              <a:t>教育育人</a:t>
            </a:r>
            <a:endParaRPr lang="zh-CN" altLang="en-US" b="1">
              <a:solidFill>
                <a:schemeClr val="bg1"/>
              </a:solidFill>
              <a:latin typeface="微软雅黑" panose="020B0503020204020204" charset="-122"/>
              <a:ea typeface="微软雅黑" panose="020B0503020204020204" charset="-122"/>
              <a:sym typeface="+mn-ea"/>
            </a:endParaRPr>
          </a:p>
        </p:txBody>
      </p:sp>
      <p:sp>
        <p:nvSpPr>
          <p:cNvPr id="22" name="文本框 21"/>
          <p:cNvSpPr txBox="1"/>
          <p:nvPr/>
        </p:nvSpPr>
        <p:spPr>
          <a:xfrm>
            <a:off x="7638415" y="5304790"/>
            <a:ext cx="2540000" cy="922020"/>
          </a:xfrm>
          <a:prstGeom prst="rect">
            <a:avLst/>
          </a:prstGeom>
          <a:noFill/>
        </p:spPr>
        <p:txBody>
          <a:bodyPr wrap="square" rtlCol="0" anchor="t">
            <a:spAutoFit/>
          </a:bodyPr>
          <a:p>
            <a:pPr algn="ctr" fontAlgn="auto">
              <a:lnSpc>
                <a:spcPct val="150000"/>
              </a:lnSpc>
            </a:pPr>
            <a:r>
              <a:rPr lang="zh-CN" altLang="en-US" b="1">
                <a:solidFill>
                  <a:schemeClr val="bg1"/>
                </a:solidFill>
                <a:latin typeface="微软雅黑" panose="020B0503020204020204" charset="-122"/>
                <a:ea typeface="微软雅黑" panose="020B0503020204020204" charset="-122"/>
                <a:sym typeface="+mn-ea"/>
              </a:rPr>
              <a:t>企业</a:t>
            </a:r>
            <a:endParaRPr lang="zh-CN" altLang="en-US" b="1">
              <a:solidFill>
                <a:schemeClr val="bg1"/>
              </a:solidFill>
              <a:latin typeface="微软雅黑" panose="020B0503020204020204" charset="-122"/>
              <a:ea typeface="微软雅黑" panose="020B0503020204020204" charset="-122"/>
              <a:sym typeface="+mn-ea"/>
            </a:endParaRPr>
          </a:p>
          <a:p>
            <a:pPr algn="ctr" fontAlgn="auto">
              <a:lnSpc>
                <a:spcPct val="150000"/>
              </a:lnSpc>
            </a:pPr>
            <a:r>
              <a:rPr lang="zh-CN" altLang="en-US" b="1">
                <a:solidFill>
                  <a:schemeClr val="bg1"/>
                </a:solidFill>
                <a:latin typeface="微软雅黑" panose="020B0503020204020204" charset="-122"/>
                <a:ea typeface="微软雅黑" panose="020B0503020204020204" charset="-122"/>
                <a:sym typeface="+mn-ea"/>
              </a:rPr>
              <a:t>创造价值</a:t>
            </a:r>
            <a:endParaRPr lang="zh-CN" altLang="en-US" b="1">
              <a:solidFill>
                <a:schemeClr val="bg1"/>
              </a:solidFill>
              <a:latin typeface="微软雅黑" panose="020B0503020204020204" charset="-122"/>
              <a:ea typeface="微软雅黑" panose="020B0503020204020204" charset="-122"/>
              <a:sym typeface="+mn-ea"/>
            </a:endParaRPr>
          </a:p>
        </p:txBody>
      </p:sp>
      <p:sp>
        <p:nvSpPr>
          <p:cNvPr id="23" name="文本框 22"/>
          <p:cNvSpPr txBox="1"/>
          <p:nvPr/>
        </p:nvSpPr>
        <p:spPr>
          <a:xfrm>
            <a:off x="3930650" y="6046470"/>
            <a:ext cx="5108575" cy="306705"/>
          </a:xfrm>
          <a:prstGeom prst="rect">
            <a:avLst/>
          </a:prstGeom>
          <a:noFill/>
        </p:spPr>
        <p:txBody>
          <a:bodyPr wrap="square" rtlCol="0" anchor="t">
            <a:spAutoFit/>
          </a:bodyPr>
          <a:p>
            <a:r>
              <a:rPr lang="zh-CN" altLang="en-US" sz="1400" b="1">
                <a:latin typeface="微软雅黑" panose="020B0503020204020204" charset="-122"/>
                <a:ea typeface="微软雅黑" panose="020B0503020204020204" charset="-122"/>
              </a:rPr>
              <a:t>校企合作签约暨数字化合约计算工程师人才培养基地</a:t>
            </a:r>
            <a:endParaRPr lang="zh-CN" altLang="en-US" sz="1400" b="1">
              <a:latin typeface="微软雅黑" panose="020B0503020204020204" charset="-122"/>
              <a:ea typeface="微软雅黑" panose="020B0503020204020204" charset="-122"/>
            </a:endParaRPr>
          </a:p>
        </p:txBody>
      </p:sp>
      <p:sp>
        <p:nvSpPr>
          <p:cNvPr id="24" name="文本框 23"/>
          <p:cNvSpPr txBox="1"/>
          <p:nvPr/>
        </p:nvSpPr>
        <p:spPr>
          <a:xfrm rot="2160000">
            <a:off x="6311265" y="4239895"/>
            <a:ext cx="5108575" cy="337185"/>
          </a:xfrm>
          <a:prstGeom prst="rect">
            <a:avLst/>
          </a:prstGeom>
          <a:noFill/>
        </p:spPr>
        <p:txBody>
          <a:bodyPr wrap="square" rtlCol="0" anchor="t">
            <a:spAutoFit/>
          </a:bodyPr>
          <a:p>
            <a:r>
              <a:rPr lang="zh-CN" altLang="en-US" sz="1600" b="1" dirty="0">
                <a:latin typeface="微软雅黑" panose="020B0503020204020204" charset="-122"/>
                <a:ea typeface="微软雅黑" panose="020B0503020204020204" charset="-122"/>
              </a:rPr>
              <a:t>培训、课程</a:t>
            </a:r>
            <a:r>
              <a:rPr lang="zh-CN" altLang="en-US" sz="1600" b="1" dirty="0" smtClean="0">
                <a:latin typeface="微软雅黑" panose="020B0503020204020204" charset="-122"/>
                <a:ea typeface="微软雅黑" panose="020B0503020204020204" charset="-122"/>
              </a:rPr>
              <a:t>、实训平台</a:t>
            </a:r>
            <a:r>
              <a:rPr lang="zh-CN" altLang="en-US" sz="1600" b="1" dirty="0">
                <a:latin typeface="微软雅黑" panose="020B0503020204020204" charset="-122"/>
                <a:ea typeface="微软雅黑" panose="020B0503020204020204" charset="-122"/>
              </a:rPr>
              <a:t>、工程师资源</a:t>
            </a:r>
            <a:endParaRPr lang="zh-CN" altLang="en-US" sz="1600" b="1" dirty="0">
              <a:latin typeface="微软雅黑" panose="020B0503020204020204" charset="-122"/>
              <a:ea typeface="微软雅黑" panose="020B0503020204020204" charset="-122"/>
            </a:endParaRPr>
          </a:p>
        </p:txBody>
      </p:sp>
      <p:sp>
        <p:nvSpPr>
          <p:cNvPr id="25" name="文本框 24"/>
          <p:cNvSpPr txBox="1"/>
          <p:nvPr/>
        </p:nvSpPr>
        <p:spPr>
          <a:xfrm rot="19260000">
            <a:off x="2517775" y="3496310"/>
            <a:ext cx="2995295" cy="337185"/>
          </a:xfrm>
          <a:prstGeom prst="rect">
            <a:avLst/>
          </a:prstGeom>
          <a:noFill/>
        </p:spPr>
        <p:txBody>
          <a:bodyPr wrap="square" rtlCol="0" anchor="t">
            <a:spAutoFit/>
          </a:bodyPr>
          <a:p>
            <a:r>
              <a:rPr lang="zh-CN" altLang="en-US" sz="1600" b="1">
                <a:latin typeface="微软雅黑" panose="020B0503020204020204" charset="-122"/>
                <a:ea typeface="微软雅黑" panose="020B0503020204020204" charset="-122"/>
              </a:rPr>
              <a:t>知识、技能、方法、育人</a:t>
            </a:r>
            <a:endParaRPr lang="zh-CN" altLang="en-US" sz="1600" b="1">
              <a:latin typeface="微软雅黑" panose="020B0503020204020204" charset="-122"/>
              <a:ea typeface="微软雅黑" panose="020B0503020204020204" charset="-122"/>
            </a:endParaRPr>
          </a:p>
        </p:txBody>
      </p:sp>
      <p:sp>
        <p:nvSpPr>
          <p:cNvPr id="26" name="文本框 25"/>
          <p:cNvSpPr txBox="1"/>
          <p:nvPr/>
        </p:nvSpPr>
        <p:spPr>
          <a:xfrm>
            <a:off x="3475355" y="946785"/>
            <a:ext cx="5058410" cy="460375"/>
          </a:xfrm>
          <a:prstGeom prst="rect">
            <a:avLst/>
          </a:prstGeom>
          <a:solidFill>
            <a:schemeClr val="accent2">
              <a:lumMod val="20000"/>
              <a:lumOff val="80000"/>
            </a:schemeClr>
          </a:solidFill>
        </p:spPr>
        <p:txBody>
          <a:bodyPr wrap="square" rtlCol="0" anchor="t">
            <a:spAutoFit/>
          </a:bodyPr>
          <a:p>
            <a:pPr algn="ctr"/>
            <a:r>
              <a:rPr lang="zh-CN" altLang="en-US" sz="2400" b="1">
                <a:latin typeface="微软雅黑" panose="020B0503020204020204" charset="-122"/>
                <a:ea typeface="微软雅黑" panose="020B0503020204020204" charset="-122"/>
              </a:rPr>
              <a:t>优势互补，资源共享，共同发展</a:t>
            </a:r>
            <a:endParaRPr lang="zh-CN" altLang="en-US" sz="2400" b="1">
              <a:latin typeface="微软雅黑" panose="020B0503020204020204" charset="-122"/>
              <a:ea typeface="微软雅黑" panose="020B0503020204020204" charset="-122"/>
            </a:endParaRPr>
          </a:p>
        </p:txBody>
      </p:sp>
      <p:sp>
        <p:nvSpPr>
          <p:cNvPr id="2" name="文本框 1"/>
          <p:cNvSpPr txBox="1"/>
          <p:nvPr/>
        </p:nvSpPr>
        <p:spPr>
          <a:xfrm>
            <a:off x="40640" y="33020"/>
            <a:ext cx="7077075" cy="521970"/>
          </a:xfrm>
          <a:prstGeom prst="rect">
            <a:avLst/>
          </a:prstGeom>
          <a:noFill/>
        </p:spPr>
        <p:txBody>
          <a:bodyPr wrap="none" rtlCol="0">
            <a:spAutoFit/>
          </a:bodyPr>
          <a:p>
            <a:pPr algn="l"/>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4. </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开展校企合作，培养数字化合约体系人才</a:t>
            </a:r>
            <a:endPar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640" y="33020"/>
            <a:ext cx="5864225" cy="521970"/>
          </a:xfrm>
          <a:prstGeom prst="rect">
            <a:avLst/>
          </a:prstGeom>
          <a:noFill/>
        </p:spPr>
        <p:txBody>
          <a:bodyPr wrap="none" rtlCol="0">
            <a:spAutoFit/>
          </a:bodyPr>
          <a:p>
            <a:pPr algn="l"/>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4</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a:t>
            </a:r>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1</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 </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与高校</a:t>
            </a:r>
            <a:r>
              <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开展各类人才培养洽谈会</a:t>
            </a:r>
            <a:endPar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descr="40ef3124118a470c7a1b97e62761910"/>
          <p:cNvPicPr>
            <a:picLocks noChangeAspect="1"/>
          </p:cNvPicPr>
          <p:nvPr/>
        </p:nvPicPr>
        <p:blipFill>
          <a:blip r:embed="rId1"/>
          <a:stretch>
            <a:fillRect/>
          </a:stretch>
        </p:blipFill>
        <p:spPr>
          <a:xfrm>
            <a:off x="381635" y="920750"/>
            <a:ext cx="4986020" cy="2805430"/>
          </a:xfrm>
          <a:prstGeom prst="rect">
            <a:avLst/>
          </a:prstGeom>
          <a:effectLst>
            <a:outerShdw blurRad="50800" dist="38100" dir="2700000" algn="tl" rotWithShape="0">
              <a:prstClr val="black">
                <a:alpha val="40000"/>
              </a:prstClr>
            </a:outerShdw>
          </a:effectLst>
        </p:spPr>
      </p:pic>
      <p:pic>
        <p:nvPicPr>
          <p:cNvPr id="3" name="图片 2" descr="d227792fd66509d6a900a27bf30f7b4"/>
          <p:cNvPicPr>
            <a:picLocks noChangeAspect="1"/>
          </p:cNvPicPr>
          <p:nvPr/>
        </p:nvPicPr>
        <p:blipFill>
          <a:blip r:embed="rId2"/>
          <a:stretch>
            <a:fillRect/>
          </a:stretch>
        </p:blipFill>
        <p:spPr>
          <a:xfrm>
            <a:off x="4759325" y="3888105"/>
            <a:ext cx="3067050" cy="2299335"/>
          </a:xfrm>
          <a:prstGeom prst="rect">
            <a:avLst/>
          </a:prstGeom>
          <a:effectLst>
            <a:outerShdw blurRad="50800" dist="38100" dir="2700000" algn="tl" rotWithShape="0">
              <a:prstClr val="black">
                <a:alpha val="40000"/>
              </a:prstClr>
            </a:outerShdw>
          </a:effectLst>
        </p:spPr>
      </p:pic>
      <p:pic>
        <p:nvPicPr>
          <p:cNvPr id="7" name="图片 6" descr="40457e4dcfe106d44fcefbbb6d844a9"/>
          <p:cNvPicPr>
            <a:picLocks noChangeAspect="1"/>
          </p:cNvPicPr>
          <p:nvPr/>
        </p:nvPicPr>
        <p:blipFill>
          <a:blip r:embed="rId3"/>
          <a:srcRect t="1277" b="23419"/>
          <a:stretch>
            <a:fillRect/>
          </a:stretch>
        </p:blipFill>
        <p:spPr>
          <a:xfrm>
            <a:off x="381635" y="3888105"/>
            <a:ext cx="3978275" cy="2245995"/>
          </a:xfrm>
          <a:prstGeom prst="rect">
            <a:avLst/>
          </a:prstGeom>
          <a:effectLst>
            <a:outerShdw blurRad="50800" dist="38100" dir="2700000" algn="tl" rotWithShape="0">
              <a:prstClr val="black">
                <a:alpha val="40000"/>
              </a:prstClr>
            </a:outerShdw>
          </a:effectLst>
        </p:spPr>
      </p:pic>
      <p:pic>
        <p:nvPicPr>
          <p:cNvPr id="10" name="图片 9" descr="21b37e7743fecd00456924d56698998"/>
          <p:cNvPicPr>
            <a:picLocks noChangeAspect="1"/>
          </p:cNvPicPr>
          <p:nvPr/>
        </p:nvPicPr>
        <p:blipFill>
          <a:blip r:embed="rId4"/>
          <a:stretch>
            <a:fillRect/>
          </a:stretch>
        </p:blipFill>
        <p:spPr>
          <a:xfrm>
            <a:off x="5467350" y="920750"/>
            <a:ext cx="5815330" cy="2865120"/>
          </a:xfrm>
          <a:prstGeom prst="rect">
            <a:avLst/>
          </a:prstGeom>
          <a:effectLst>
            <a:outerShdw blurRad="50800" dist="38100" dir="2700000" algn="tl" rotWithShape="0">
              <a:prstClr val="black">
                <a:alpha val="40000"/>
              </a:prstClr>
            </a:outerShdw>
          </a:effectLst>
        </p:spPr>
      </p:pic>
      <p:pic>
        <p:nvPicPr>
          <p:cNvPr id="11" name="图片 10" descr="b6f8e29d5ae96e3ae7df07eeb009fe3"/>
          <p:cNvPicPr>
            <a:picLocks noChangeAspect="1"/>
          </p:cNvPicPr>
          <p:nvPr/>
        </p:nvPicPr>
        <p:blipFill>
          <a:blip r:embed="rId5"/>
          <a:stretch>
            <a:fillRect/>
          </a:stretch>
        </p:blipFill>
        <p:spPr>
          <a:xfrm>
            <a:off x="8226425" y="3888105"/>
            <a:ext cx="3056255" cy="229171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59105" y="687070"/>
            <a:ext cx="11213465" cy="124523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zh-CN" sz="2000">
                <a:latin typeface="微软雅黑" panose="020B0503020204020204" charset="-122"/>
                <a:ea typeface="微软雅黑" panose="020B0503020204020204" charset="-122"/>
                <a:cs typeface="微软雅黑" panose="020B0503020204020204" charset="-122"/>
              </a:rPr>
              <a:t>与中南大学、长沙理工大学、湖南城市学院、湖南科技大学、武汉工程大学、湖北工业大学、江西交通职业技术学院、江西建设职业技术学、院南昌大学、南昌航空大学、广州大学、广东工业大学、广东交通职业技术学院</a:t>
            </a:r>
            <a:r>
              <a:rPr lang="zh-CN" altLang="en-US" sz="2000">
                <a:latin typeface="微软雅黑" panose="020B0503020204020204" charset="-122"/>
                <a:ea typeface="微软雅黑" panose="020B0503020204020204" charset="-122"/>
                <a:cs typeface="微软雅黑" panose="020B0503020204020204" charset="-122"/>
                <a:sym typeface="+mn-ea"/>
              </a:rPr>
              <a:t>等多所高校开展师生模拟实训课程，让学生切实感受真实项目工作</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33" name="图片 32" descr="WechatIMG23"/>
          <p:cNvPicPr>
            <a:picLocks noChangeAspect="1"/>
          </p:cNvPicPr>
          <p:nvPr/>
        </p:nvPicPr>
        <p:blipFill>
          <a:blip r:embed="rId1"/>
          <a:srcRect l="8275" t="5998"/>
          <a:stretch>
            <a:fillRect/>
          </a:stretch>
        </p:blipFill>
        <p:spPr>
          <a:xfrm>
            <a:off x="5867400" y="2298065"/>
            <a:ext cx="5634355" cy="3701415"/>
          </a:xfrm>
          <a:prstGeom prst="rect">
            <a:avLst/>
          </a:prstGeom>
          <a:effectLst>
            <a:outerShdw blurRad="50800" dist="38100" dir="2700000" algn="tl" rotWithShape="0">
              <a:prstClr val="black">
                <a:alpha val="40000"/>
              </a:prstClr>
            </a:outerShdw>
          </a:effectLst>
        </p:spPr>
      </p:pic>
      <p:pic>
        <p:nvPicPr>
          <p:cNvPr id="4" name="图片 3" descr="WechatIMG25"/>
          <p:cNvPicPr>
            <a:picLocks noChangeAspect="1"/>
          </p:cNvPicPr>
          <p:nvPr/>
        </p:nvPicPr>
        <p:blipFill>
          <a:blip r:embed="rId2"/>
          <a:stretch>
            <a:fillRect/>
          </a:stretch>
        </p:blipFill>
        <p:spPr>
          <a:xfrm>
            <a:off x="893445" y="2298065"/>
            <a:ext cx="4903470" cy="3678555"/>
          </a:xfrm>
          <a:prstGeom prst="rect">
            <a:avLst/>
          </a:prstGeom>
          <a:effectLst>
            <a:outerShdw blurRad="50800" dist="38100" dir="2700000" algn="tl" rotWithShape="0">
              <a:prstClr val="black">
                <a:alpha val="40000"/>
              </a:prstClr>
            </a:outerShdw>
          </a:effectLst>
        </p:spPr>
      </p:pic>
      <p:sp>
        <p:nvSpPr>
          <p:cNvPr id="10" name="文本框 9"/>
          <p:cNvSpPr txBox="1"/>
          <p:nvPr/>
        </p:nvSpPr>
        <p:spPr>
          <a:xfrm>
            <a:off x="40640" y="33020"/>
            <a:ext cx="6327775" cy="521970"/>
          </a:xfrm>
          <a:prstGeom prst="rect">
            <a:avLst/>
          </a:prstGeom>
          <a:noFill/>
        </p:spPr>
        <p:txBody>
          <a:bodyPr wrap="none" rtlCol="0">
            <a:spAutoFit/>
          </a:bodyPr>
          <a:p>
            <a:pPr algn="l"/>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4.2</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 与多所高校合作开展师生模拟实训</a:t>
            </a:r>
            <a:endPar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144395" y="2319020"/>
            <a:ext cx="3063875" cy="4180840"/>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2"/>
          <a:stretch>
            <a:fillRect/>
          </a:stretch>
        </p:blipFill>
        <p:spPr>
          <a:xfrm>
            <a:off x="5471160" y="2319655"/>
            <a:ext cx="5300345" cy="4180205"/>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353060" y="768985"/>
            <a:ext cx="11083290" cy="124523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zh-CN" sz="2000">
                <a:latin typeface="微软雅黑" panose="020B0503020204020204" charset="-122"/>
                <a:ea typeface="微软雅黑" panose="020B0503020204020204" charset="-122"/>
                <a:cs typeface="微软雅黑" panose="020B0503020204020204" charset="-122"/>
              </a:rPr>
              <a:t>成功申报</a:t>
            </a:r>
            <a:r>
              <a:rPr sz="2000">
                <a:latin typeface="微软雅黑" panose="020B0503020204020204" charset="-122"/>
                <a:ea typeface="微软雅黑" panose="020B0503020204020204" charset="-122"/>
                <a:cs typeface="微软雅黑" panose="020B0503020204020204" charset="-122"/>
              </a:rPr>
              <a:t>教育部供需对接就业育人项目，一共收到</a:t>
            </a:r>
            <a:r>
              <a:rPr lang="zh-CN" sz="2000">
                <a:latin typeface="微软雅黑" panose="020B0503020204020204" charset="-122"/>
                <a:ea typeface="微软雅黑" panose="020B0503020204020204" charset="-122"/>
                <a:cs typeface="微软雅黑" panose="020B0503020204020204" charset="-122"/>
              </a:rPr>
              <a:t>来自</a:t>
            </a:r>
            <a:r>
              <a:rPr sz="2000">
                <a:latin typeface="微软雅黑" panose="020B0503020204020204" charset="-122"/>
                <a:ea typeface="微软雅黑" panose="020B0503020204020204" charset="-122"/>
                <a:cs typeface="微软雅黑" panose="020B0503020204020204" charset="-122"/>
              </a:rPr>
              <a:t>24省份103所院校的定向人才培养项目申报书</a:t>
            </a:r>
            <a:r>
              <a:rPr lang="zh-CN" sz="2000">
                <a:latin typeface="微软雅黑" panose="020B0503020204020204" charset="-122"/>
                <a:ea typeface="微软雅黑" panose="020B0503020204020204" charset="-122"/>
                <a:cs typeface="微软雅黑" panose="020B0503020204020204" charset="-122"/>
              </a:rPr>
              <a:t>，将在明年</a:t>
            </a:r>
            <a:r>
              <a:rPr sz="2000">
                <a:latin typeface="微软雅黑" panose="020B0503020204020204" charset="-122"/>
                <a:ea typeface="微软雅黑" panose="020B0503020204020204" charset="-122"/>
                <a:cs typeface="微软雅黑" panose="020B0503020204020204" charset="-122"/>
                <a:sym typeface="+mn-ea"/>
              </a:rPr>
              <a:t>开展</a:t>
            </a:r>
            <a:r>
              <a:rPr lang="zh-CN" sz="2000">
                <a:latin typeface="微软雅黑" panose="020B0503020204020204" charset="-122"/>
                <a:ea typeface="微软雅黑" panose="020B0503020204020204" charset="-122"/>
                <a:cs typeface="微软雅黑" panose="020B0503020204020204" charset="-122"/>
                <a:sym typeface="+mn-ea"/>
              </a:rPr>
              <a:t>校企</a:t>
            </a:r>
            <a:r>
              <a:rPr lang="zh-CN" sz="2000">
                <a:latin typeface="微软雅黑" panose="020B0503020204020204" charset="-122"/>
                <a:ea typeface="微软雅黑" panose="020B0503020204020204" charset="-122"/>
                <a:cs typeface="微软雅黑" panose="020B0503020204020204" charset="-122"/>
                <a:sym typeface="+mn-ea"/>
              </a:rPr>
              <a:t>合作，</a:t>
            </a:r>
            <a:r>
              <a:rPr sz="2000">
                <a:latin typeface="微软雅黑" panose="020B0503020204020204" charset="-122"/>
                <a:ea typeface="微软雅黑" panose="020B0503020204020204" charset="-122"/>
                <a:cs typeface="微软雅黑" panose="020B0503020204020204" charset="-122"/>
              </a:rPr>
              <a:t>将企业用人需求纳入高校教学和培养体系，提升毕业生就业能力和综合素养</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40640" y="33020"/>
            <a:ext cx="6581775" cy="521970"/>
          </a:xfrm>
          <a:prstGeom prst="rect">
            <a:avLst/>
          </a:prstGeom>
          <a:noFill/>
        </p:spPr>
        <p:txBody>
          <a:bodyPr wrap="none" rtlCol="0">
            <a:spAutoFit/>
          </a:bodyPr>
          <a:p>
            <a:pPr algn="l"/>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4.3 </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得到教育部认可，立项就业育人项目</a:t>
            </a:r>
            <a:endPar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640" y="33020"/>
            <a:ext cx="8102600" cy="521970"/>
          </a:xfrm>
          <a:prstGeom prst="rect">
            <a:avLst/>
          </a:prstGeom>
          <a:noFill/>
        </p:spPr>
        <p:txBody>
          <a:bodyPr wrap="none" rtlCol="0">
            <a:spAutoFit/>
          </a:bodyPr>
          <a:p>
            <a:pPr algn="l"/>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5</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 </a:t>
            </a:r>
            <a:r>
              <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与高校和企业开展</a:t>
            </a:r>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a:t>
            </a:r>
            <a:r>
              <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计量支付</a:t>
            </a:r>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100</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问</a:t>
            </a:r>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a:t>
            </a:r>
            <a:r>
              <a:rPr lang="zh-CN" alt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公益讲座</a:t>
            </a:r>
            <a:endPar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descr="a084ea52ccc73bd4703aaefb9bfe3fd"/>
          <p:cNvPicPr>
            <a:picLocks noChangeAspect="1"/>
          </p:cNvPicPr>
          <p:nvPr/>
        </p:nvPicPr>
        <p:blipFill>
          <a:blip r:embed="rId1"/>
          <a:stretch>
            <a:fillRect/>
          </a:stretch>
        </p:blipFill>
        <p:spPr>
          <a:xfrm>
            <a:off x="461645" y="3804920"/>
            <a:ext cx="3694430" cy="2772410"/>
          </a:xfrm>
          <a:prstGeom prst="rect">
            <a:avLst/>
          </a:prstGeom>
          <a:effectLst>
            <a:outerShdw blurRad="50800" dist="38100" dir="2700000" algn="tl" rotWithShape="0">
              <a:prstClr val="black">
                <a:alpha val="40000"/>
              </a:prstClr>
            </a:outerShdw>
          </a:effectLst>
        </p:spPr>
      </p:pic>
      <p:pic>
        <p:nvPicPr>
          <p:cNvPr id="6" name="图片 5" descr="fba0c3b4675157ed68f632d0ae6ff36"/>
          <p:cNvPicPr>
            <a:picLocks noChangeAspect="1"/>
          </p:cNvPicPr>
          <p:nvPr/>
        </p:nvPicPr>
        <p:blipFill>
          <a:blip r:embed="rId2"/>
          <a:srcRect t="10005" b="10005"/>
          <a:stretch>
            <a:fillRect/>
          </a:stretch>
        </p:blipFill>
        <p:spPr>
          <a:xfrm>
            <a:off x="461645" y="767715"/>
            <a:ext cx="6542405" cy="2944495"/>
          </a:xfrm>
          <a:prstGeom prst="rect">
            <a:avLst/>
          </a:prstGeom>
          <a:effectLst>
            <a:outerShdw blurRad="50800" dist="38100" dir="2700000" algn="tl" rotWithShape="0">
              <a:prstClr val="black">
                <a:alpha val="40000"/>
              </a:prstClr>
            </a:outerShdw>
          </a:effectLst>
        </p:spPr>
      </p:pic>
      <p:pic>
        <p:nvPicPr>
          <p:cNvPr id="8" name="图片 7" descr="f7ec022eefa3b1908ccf2b0c0222336"/>
          <p:cNvPicPr>
            <a:picLocks noChangeAspect="1"/>
          </p:cNvPicPr>
          <p:nvPr/>
        </p:nvPicPr>
        <p:blipFill>
          <a:blip r:embed="rId3"/>
          <a:stretch>
            <a:fillRect/>
          </a:stretch>
        </p:blipFill>
        <p:spPr>
          <a:xfrm>
            <a:off x="7127240" y="767715"/>
            <a:ext cx="4140200" cy="2903220"/>
          </a:xfrm>
          <a:prstGeom prst="rect">
            <a:avLst/>
          </a:prstGeom>
          <a:effectLst>
            <a:outerShdw blurRad="50800" dist="38100" dir="2700000" algn="tl" rotWithShape="0">
              <a:prstClr val="black">
                <a:alpha val="40000"/>
              </a:prstClr>
            </a:outerShdw>
          </a:effectLst>
        </p:spPr>
      </p:pic>
      <p:pic>
        <p:nvPicPr>
          <p:cNvPr id="9" name="图片 8" descr="e9c49ab2cac0696a4ef1c59737f4c18"/>
          <p:cNvPicPr>
            <a:picLocks noChangeAspect="1"/>
          </p:cNvPicPr>
          <p:nvPr/>
        </p:nvPicPr>
        <p:blipFill>
          <a:blip r:embed="rId4"/>
          <a:srcRect t="8621" b="6825"/>
          <a:stretch>
            <a:fillRect/>
          </a:stretch>
        </p:blipFill>
        <p:spPr>
          <a:xfrm>
            <a:off x="4274820" y="3788410"/>
            <a:ext cx="4424045" cy="2804795"/>
          </a:xfrm>
          <a:prstGeom prst="rect">
            <a:avLst/>
          </a:prstGeom>
          <a:effectLst>
            <a:outerShdw blurRad="50800" dist="38100" dir="2700000" algn="tl" rotWithShape="0">
              <a:prstClr val="black">
                <a:alpha val="40000"/>
              </a:prstClr>
            </a:outerShdw>
          </a:effectLst>
        </p:spPr>
      </p:pic>
      <p:pic>
        <p:nvPicPr>
          <p:cNvPr id="12" name="图片 11" descr="38851aacbc10a1bee0836eabfd508f1"/>
          <p:cNvPicPr>
            <a:picLocks noChangeAspect="1"/>
          </p:cNvPicPr>
          <p:nvPr/>
        </p:nvPicPr>
        <p:blipFill>
          <a:blip r:embed="rId5"/>
          <a:srcRect l="27309" t="7459" b="7898"/>
          <a:stretch>
            <a:fillRect/>
          </a:stretch>
        </p:blipFill>
        <p:spPr>
          <a:xfrm rot="5400000">
            <a:off x="8639175" y="3964940"/>
            <a:ext cx="2806065" cy="2449830"/>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640" y="33020"/>
            <a:ext cx="6359525" cy="521970"/>
          </a:xfrm>
          <a:prstGeom prst="rect">
            <a:avLst/>
          </a:prstGeom>
          <a:noFill/>
        </p:spPr>
        <p:txBody>
          <a:bodyPr wrap="none" rtlCol="0">
            <a:spAutoFit/>
          </a:bodyPr>
          <a:p>
            <a:pPr algn="l"/>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6</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 </a:t>
            </a:r>
            <a:r>
              <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参加各类协会会议、行业论坛和峰会</a:t>
            </a:r>
            <a:endPar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descr="2ba2501b3d28d23dc64c69c10f8e2f6"/>
          <p:cNvPicPr>
            <a:picLocks noChangeAspect="1"/>
          </p:cNvPicPr>
          <p:nvPr/>
        </p:nvPicPr>
        <p:blipFill>
          <a:blip r:embed="rId1"/>
          <a:srcRect l="27366"/>
          <a:stretch>
            <a:fillRect/>
          </a:stretch>
        </p:blipFill>
        <p:spPr>
          <a:xfrm>
            <a:off x="3794760" y="1031240"/>
            <a:ext cx="4812030" cy="4416425"/>
          </a:xfrm>
          <a:prstGeom prst="rect">
            <a:avLst/>
          </a:prstGeom>
          <a:effectLst>
            <a:outerShdw blurRad="50800" dist="38100" dir="2700000" algn="tl" rotWithShape="0">
              <a:prstClr val="black">
                <a:alpha val="40000"/>
              </a:prstClr>
            </a:outerShdw>
          </a:effectLst>
        </p:spPr>
      </p:pic>
      <p:pic>
        <p:nvPicPr>
          <p:cNvPr id="3" name="图片 2" descr="38fd0f1da1986a6ff2008944b6fff52"/>
          <p:cNvPicPr>
            <a:picLocks noChangeAspect="1"/>
          </p:cNvPicPr>
          <p:nvPr/>
        </p:nvPicPr>
        <p:blipFill>
          <a:blip r:embed="rId2"/>
          <a:srcRect l="25163" t="32222" b="36481"/>
          <a:stretch>
            <a:fillRect/>
          </a:stretch>
        </p:blipFill>
        <p:spPr>
          <a:xfrm>
            <a:off x="8719185" y="1031240"/>
            <a:ext cx="2924175" cy="2430145"/>
          </a:xfrm>
          <a:prstGeom prst="rect">
            <a:avLst/>
          </a:prstGeom>
          <a:effectLst>
            <a:outerShdw blurRad="50800" dist="38100" dir="2700000" algn="tl" rotWithShape="0">
              <a:prstClr val="black">
                <a:alpha val="40000"/>
              </a:prstClr>
            </a:outerShdw>
          </a:effectLst>
        </p:spPr>
      </p:pic>
      <p:pic>
        <p:nvPicPr>
          <p:cNvPr id="11" name="图片 10" descr="7794aedba4ee5a579dea46a7b43ede5"/>
          <p:cNvPicPr>
            <a:picLocks noChangeAspect="1"/>
          </p:cNvPicPr>
          <p:nvPr/>
        </p:nvPicPr>
        <p:blipFill>
          <a:blip r:embed="rId3"/>
          <a:srcRect t="10190" r="7628" b="10582"/>
          <a:stretch>
            <a:fillRect/>
          </a:stretch>
        </p:blipFill>
        <p:spPr>
          <a:xfrm>
            <a:off x="482600" y="3258820"/>
            <a:ext cx="3199130" cy="2189480"/>
          </a:xfrm>
          <a:prstGeom prst="rect">
            <a:avLst/>
          </a:prstGeom>
          <a:effectLst>
            <a:outerShdw blurRad="50800" dist="38100" dir="2700000" algn="tl" rotWithShape="0">
              <a:prstClr val="black">
                <a:alpha val="40000"/>
              </a:prstClr>
            </a:outerShdw>
          </a:effectLst>
        </p:spPr>
      </p:pic>
      <p:pic>
        <p:nvPicPr>
          <p:cNvPr id="13" name="图片 12" descr="eeececd88f05bdab80fc685b3fa567c"/>
          <p:cNvPicPr>
            <a:picLocks noChangeAspect="1"/>
          </p:cNvPicPr>
          <p:nvPr/>
        </p:nvPicPr>
        <p:blipFill>
          <a:blip r:embed="rId4"/>
          <a:srcRect l="6317" t="14653" r="5264" b="6475"/>
          <a:stretch>
            <a:fillRect/>
          </a:stretch>
        </p:blipFill>
        <p:spPr>
          <a:xfrm>
            <a:off x="482600" y="1031240"/>
            <a:ext cx="3199765" cy="2140585"/>
          </a:xfrm>
          <a:prstGeom prst="rect">
            <a:avLst/>
          </a:prstGeom>
          <a:effectLst>
            <a:outerShdw blurRad="50800" dist="38100" dir="2700000" algn="tl" rotWithShape="0">
              <a:prstClr val="black">
                <a:alpha val="40000"/>
              </a:prstClr>
            </a:outerShdw>
          </a:effectLst>
        </p:spPr>
      </p:pic>
      <p:pic>
        <p:nvPicPr>
          <p:cNvPr id="14" name="图片 13" descr="c27317b1c860076750c56b7d631e2ea"/>
          <p:cNvPicPr>
            <a:picLocks noChangeAspect="1"/>
          </p:cNvPicPr>
          <p:nvPr/>
        </p:nvPicPr>
        <p:blipFill>
          <a:blip r:embed="rId5"/>
          <a:srcRect l="12243" t="13999" r="4951" b="5727"/>
          <a:stretch>
            <a:fillRect/>
          </a:stretch>
        </p:blipFill>
        <p:spPr>
          <a:xfrm>
            <a:off x="8719185" y="3528060"/>
            <a:ext cx="2929255" cy="1915160"/>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640" y="33020"/>
            <a:ext cx="4565650" cy="521970"/>
          </a:xfrm>
          <a:prstGeom prst="rect">
            <a:avLst/>
          </a:prstGeom>
          <a:noFill/>
        </p:spPr>
        <p:txBody>
          <a:bodyPr wrap="none" rtlCol="0">
            <a:spAutoFit/>
          </a:bodyPr>
          <a:p>
            <a:pPr algn="l"/>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7</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 </a:t>
            </a:r>
            <a:r>
              <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开展多期线上专业直播课</a:t>
            </a:r>
            <a:endPar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1"/>
          <a:srcRect b="19739"/>
          <a:stretch>
            <a:fillRect/>
          </a:stretch>
        </p:blipFill>
        <p:spPr>
          <a:xfrm>
            <a:off x="300990" y="1056640"/>
            <a:ext cx="3085465" cy="5322570"/>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a:blip r:embed="rId2"/>
          <a:srcRect b="29044"/>
          <a:stretch>
            <a:fillRect/>
          </a:stretch>
        </p:blipFill>
        <p:spPr>
          <a:xfrm>
            <a:off x="2675890" y="955040"/>
            <a:ext cx="2999740" cy="532257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srcRect b="23520"/>
          <a:stretch>
            <a:fillRect/>
          </a:stretch>
        </p:blipFill>
        <p:spPr>
          <a:xfrm>
            <a:off x="4302125" y="787400"/>
            <a:ext cx="3501390" cy="5668645"/>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4"/>
          <a:srcRect b="19595"/>
          <a:stretch>
            <a:fillRect/>
          </a:stretch>
        </p:blipFill>
        <p:spPr>
          <a:xfrm>
            <a:off x="7121525" y="786765"/>
            <a:ext cx="2736850" cy="5730240"/>
          </a:xfrm>
          <a:prstGeom prst="rect">
            <a:avLst/>
          </a:prstGeom>
          <a:effectLst>
            <a:outerShdw blurRad="50800" dist="38100" dir="2700000" algn="tl" rotWithShape="0">
              <a:prstClr val="black">
                <a:alpha val="40000"/>
              </a:prstClr>
            </a:outerShdw>
          </a:effectLst>
        </p:spPr>
      </p:pic>
      <p:pic>
        <p:nvPicPr>
          <p:cNvPr id="13" name="图片 12" descr="lQDPDhsBN7THyZfNNdDNElCwh9KZ0XVianMB0qsHgMDwAA_4688_13776"/>
          <p:cNvPicPr>
            <a:picLocks noChangeAspect="1"/>
          </p:cNvPicPr>
          <p:nvPr>
            <p:custDataLst>
              <p:tags r:id="rId5"/>
            </p:custDataLst>
          </p:nvPr>
        </p:nvPicPr>
        <p:blipFill>
          <a:blip r:embed="rId6"/>
          <a:srcRect b="22963"/>
          <a:stretch>
            <a:fillRect/>
          </a:stretch>
        </p:blipFill>
        <p:spPr>
          <a:xfrm>
            <a:off x="9286875" y="925195"/>
            <a:ext cx="2409190" cy="545401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640" y="33020"/>
            <a:ext cx="5641975" cy="521970"/>
          </a:xfrm>
          <a:prstGeom prst="rect">
            <a:avLst/>
          </a:prstGeom>
          <a:noFill/>
        </p:spPr>
        <p:txBody>
          <a:bodyPr wrap="none" rtlCol="0">
            <a:spAutoFit/>
          </a:bodyPr>
          <a:p>
            <a:pPr algn="l"/>
            <a:r>
              <a:rPr lang="en-US"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8</a:t>
            </a:r>
            <a:r>
              <a:rPr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 </a:t>
            </a:r>
            <a:r>
              <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行业专家和教授来公司交流指导</a:t>
            </a:r>
            <a:endParaRPr 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descr="59dc74c137cc3b82710f1f3e220266b"/>
          <p:cNvPicPr>
            <a:picLocks noChangeAspect="1"/>
          </p:cNvPicPr>
          <p:nvPr/>
        </p:nvPicPr>
        <p:blipFill>
          <a:blip r:embed="rId1"/>
          <a:stretch>
            <a:fillRect/>
          </a:stretch>
        </p:blipFill>
        <p:spPr>
          <a:xfrm>
            <a:off x="489585" y="982345"/>
            <a:ext cx="4744085" cy="3557270"/>
          </a:xfrm>
          <a:prstGeom prst="rect">
            <a:avLst/>
          </a:prstGeom>
          <a:effectLst>
            <a:outerShdw blurRad="50800" dist="38100" dir="2700000" algn="tl" rotWithShape="0">
              <a:prstClr val="black">
                <a:alpha val="40000"/>
              </a:prstClr>
            </a:outerShdw>
          </a:effectLst>
        </p:spPr>
      </p:pic>
      <p:pic>
        <p:nvPicPr>
          <p:cNvPr id="14" name="图片 13" descr="ed2508dfd979b7cf667069c4c1b03e0"/>
          <p:cNvPicPr>
            <a:picLocks noChangeAspect="1"/>
          </p:cNvPicPr>
          <p:nvPr/>
        </p:nvPicPr>
        <p:blipFill>
          <a:blip r:embed="rId2"/>
          <a:stretch>
            <a:fillRect/>
          </a:stretch>
        </p:blipFill>
        <p:spPr>
          <a:xfrm>
            <a:off x="2719705" y="982345"/>
            <a:ext cx="4720590" cy="3542030"/>
          </a:xfrm>
          <a:prstGeom prst="rect">
            <a:avLst/>
          </a:prstGeom>
          <a:effectLst>
            <a:outerShdw blurRad="50800" dist="38100" dir="2700000" algn="tl" rotWithShape="0">
              <a:prstClr val="black">
                <a:alpha val="40000"/>
              </a:prstClr>
            </a:outerShdw>
          </a:effectLst>
        </p:spPr>
      </p:pic>
      <p:pic>
        <p:nvPicPr>
          <p:cNvPr id="17" name="图片 16" descr="145e03be974ccd368d734b0b3268acc"/>
          <p:cNvPicPr>
            <a:picLocks noChangeAspect="1"/>
          </p:cNvPicPr>
          <p:nvPr/>
        </p:nvPicPr>
        <p:blipFill>
          <a:blip r:embed="rId3"/>
          <a:stretch>
            <a:fillRect/>
          </a:stretch>
        </p:blipFill>
        <p:spPr>
          <a:xfrm>
            <a:off x="4886960" y="997585"/>
            <a:ext cx="4723765" cy="3542030"/>
          </a:xfrm>
          <a:prstGeom prst="rect">
            <a:avLst/>
          </a:prstGeom>
          <a:effectLst>
            <a:outerShdw blurRad="50800" dist="38100" dir="2700000" algn="tl" rotWithShape="0">
              <a:prstClr val="black">
                <a:alpha val="40000"/>
              </a:prstClr>
            </a:outerShdw>
          </a:effectLst>
        </p:spPr>
      </p:pic>
      <p:pic>
        <p:nvPicPr>
          <p:cNvPr id="18" name="图片 17" descr="84f0c52ce32ba00755797115cdf697e"/>
          <p:cNvPicPr>
            <a:picLocks noChangeAspect="1"/>
          </p:cNvPicPr>
          <p:nvPr/>
        </p:nvPicPr>
        <p:blipFill>
          <a:blip r:embed="rId4"/>
          <a:stretch>
            <a:fillRect/>
          </a:stretch>
        </p:blipFill>
        <p:spPr>
          <a:xfrm>
            <a:off x="7033895" y="997585"/>
            <a:ext cx="4719955" cy="3542665"/>
          </a:xfrm>
          <a:prstGeom prst="rect">
            <a:avLst/>
          </a:prstGeom>
          <a:effectLst>
            <a:outerShdw blurRad="50800" dist="38100" dir="2700000" algn="tl" rotWithShape="0">
              <a:prstClr val="black">
                <a:alpha val="40000"/>
              </a:prstClr>
            </a:outerShdw>
          </a:effectLst>
        </p:spPr>
      </p:pic>
      <p:pic>
        <p:nvPicPr>
          <p:cNvPr id="19" name="图片 18" descr="03e2137e67d9b64493e1ca320621f96"/>
          <p:cNvPicPr>
            <a:picLocks noChangeAspect="1"/>
          </p:cNvPicPr>
          <p:nvPr/>
        </p:nvPicPr>
        <p:blipFill>
          <a:blip r:embed="rId5"/>
          <a:stretch>
            <a:fillRect/>
          </a:stretch>
        </p:blipFill>
        <p:spPr>
          <a:xfrm>
            <a:off x="489585" y="2988945"/>
            <a:ext cx="4397375" cy="3297555"/>
          </a:xfrm>
          <a:prstGeom prst="rect">
            <a:avLst/>
          </a:prstGeom>
          <a:effectLst>
            <a:outerShdw blurRad="50800" dist="38100" dir="2700000" algn="tl" rotWithShape="0">
              <a:prstClr val="black">
                <a:alpha val="40000"/>
              </a:prstClr>
            </a:outerShdw>
          </a:effectLst>
        </p:spPr>
      </p:pic>
      <p:pic>
        <p:nvPicPr>
          <p:cNvPr id="20" name="图片 19" descr="79b41807f64c029e89cdbd52d76322e"/>
          <p:cNvPicPr>
            <a:picLocks noChangeAspect="1"/>
          </p:cNvPicPr>
          <p:nvPr/>
        </p:nvPicPr>
        <p:blipFill>
          <a:blip r:embed="rId6"/>
          <a:stretch>
            <a:fillRect/>
          </a:stretch>
        </p:blipFill>
        <p:spPr>
          <a:xfrm>
            <a:off x="4217035" y="2988945"/>
            <a:ext cx="4391025" cy="3292475"/>
          </a:xfrm>
          <a:prstGeom prst="rect">
            <a:avLst/>
          </a:prstGeom>
          <a:effectLst>
            <a:outerShdw blurRad="50800" dist="38100" dir="2700000" algn="tl" rotWithShape="0">
              <a:prstClr val="black">
                <a:alpha val="40000"/>
              </a:prstClr>
            </a:outerShdw>
          </a:effectLst>
        </p:spPr>
      </p:pic>
      <p:pic>
        <p:nvPicPr>
          <p:cNvPr id="21" name="图片 20" descr="9e500d15818955ad61ab5d4888fe892"/>
          <p:cNvPicPr>
            <a:picLocks noChangeAspect="1"/>
          </p:cNvPicPr>
          <p:nvPr/>
        </p:nvPicPr>
        <p:blipFill>
          <a:blip r:embed="rId7"/>
          <a:stretch>
            <a:fillRect/>
          </a:stretch>
        </p:blipFill>
        <p:spPr>
          <a:xfrm>
            <a:off x="7033895" y="2988945"/>
            <a:ext cx="4706620" cy="329247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菱形 3"/>
          <p:cNvSpPr/>
          <p:nvPr/>
        </p:nvSpPr>
        <p:spPr>
          <a:xfrm>
            <a:off x="713922" y="1035739"/>
            <a:ext cx="438334" cy="438334"/>
          </a:xfrm>
          <a:prstGeom prst="diamond">
            <a:avLst/>
          </a:prstGeom>
          <a:solidFill>
            <a:srgbClr val="FF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1287145" y="1035050"/>
            <a:ext cx="8597265" cy="429895"/>
          </a:xfrm>
          <a:prstGeom prst="rect">
            <a:avLst/>
          </a:prstGeom>
        </p:spPr>
        <p:txBody>
          <a:bodyPr wrap="square">
            <a:spAutoFit/>
          </a:bodyPr>
          <a:p>
            <a:pPr algn="l"/>
            <a:r>
              <a:rPr lang="en-US" altLang="zh-CN" sz="2200" dirty="0">
                <a:solidFill>
                  <a:schemeClr val="tx1"/>
                </a:solidFill>
                <a:latin typeface="微软雅黑" panose="020B0503020204020204" charset="-122"/>
                <a:ea typeface="微软雅黑" panose="020B0503020204020204" charset="-122"/>
              </a:rPr>
              <a:t>“</a:t>
            </a:r>
            <a:r>
              <a:rPr lang="zh-CN" altLang="en-US" sz="2200" dirty="0">
                <a:solidFill>
                  <a:schemeClr val="tx1"/>
                </a:solidFill>
                <a:latin typeface="微软雅黑" panose="020B0503020204020204" charset="-122"/>
                <a:ea typeface="微软雅黑" panose="020B0503020204020204" charset="-122"/>
              </a:rPr>
              <a:t>两拖</a:t>
            </a:r>
            <a:r>
              <a:rPr lang="en-US" altLang="zh-CN" sz="2200" dirty="0">
                <a:solidFill>
                  <a:schemeClr val="tx1"/>
                </a:solidFill>
                <a:latin typeface="微软雅黑" panose="020B0503020204020204" charset="-122"/>
                <a:ea typeface="微软雅黑" panose="020B0503020204020204" charset="-122"/>
              </a:rPr>
              <a:t>”</a:t>
            </a:r>
            <a:r>
              <a:rPr lang="zh-CN" altLang="en-US" sz="2200" dirty="0">
                <a:solidFill>
                  <a:schemeClr val="tx1"/>
                </a:solidFill>
                <a:latin typeface="微软雅黑" panose="020B0503020204020204" charset="-122"/>
                <a:ea typeface="微软雅黑" panose="020B0503020204020204" charset="-122"/>
              </a:rPr>
              <a:t>的</a:t>
            </a:r>
            <a:r>
              <a:rPr lang="zh-CN" altLang="en-US" sz="2200" b="1" dirty="0">
                <a:solidFill>
                  <a:schemeClr val="tx1"/>
                </a:solidFill>
                <a:latin typeface="微软雅黑" panose="020B0503020204020204" charset="-122"/>
                <a:ea typeface="微软雅黑" panose="020B0503020204020204" charset="-122"/>
              </a:rPr>
              <a:t>定义</a:t>
            </a:r>
            <a:r>
              <a:rPr lang="zh-CN" altLang="en-US" sz="2200" dirty="0">
                <a:solidFill>
                  <a:schemeClr val="tx1"/>
                </a:solidFill>
                <a:latin typeface="微软雅黑" panose="020B0503020204020204" charset="-122"/>
                <a:ea typeface="微软雅黑" panose="020B0503020204020204" charset="-122"/>
              </a:rPr>
              <a:t>：</a:t>
            </a:r>
            <a:r>
              <a:rPr lang="zh-CN" altLang="en-US" sz="2200" u="sng" dirty="0">
                <a:solidFill>
                  <a:schemeClr val="tx1"/>
                </a:solidFill>
                <a:latin typeface="微软雅黑" panose="020B0503020204020204" charset="-122"/>
                <a:ea typeface="微软雅黑" panose="020B0503020204020204" charset="-122"/>
              </a:rPr>
              <a:t>在建筑领域，</a:t>
            </a:r>
            <a:r>
              <a:rPr lang="zh-CN" altLang="en-US" sz="2200" u="sng" dirty="0">
                <a:solidFill>
                  <a:srgbClr val="FF3F2B"/>
                </a:solidFill>
                <a:latin typeface="微软雅黑" panose="020B0503020204020204" charset="-122"/>
                <a:ea typeface="微软雅黑" panose="020B0503020204020204" charset="-122"/>
              </a:rPr>
              <a:t>拖欠工程款</a:t>
            </a:r>
            <a:r>
              <a:rPr lang="zh-CN" altLang="en-US" sz="2200" u="sng" dirty="0">
                <a:solidFill>
                  <a:schemeClr val="tx1"/>
                </a:solidFill>
                <a:latin typeface="微软雅黑" panose="020B0503020204020204" charset="-122"/>
                <a:ea typeface="微软雅黑" panose="020B0503020204020204" charset="-122"/>
              </a:rPr>
              <a:t>和</a:t>
            </a:r>
            <a:r>
              <a:rPr lang="zh-CN" altLang="en-US" sz="2200" u="sng" dirty="0">
                <a:solidFill>
                  <a:srgbClr val="FF3F2B"/>
                </a:solidFill>
                <a:latin typeface="微软雅黑" panose="020B0503020204020204" charset="-122"/>
                <a:ea typeface="微软雅黑" panose="020B0503020204020204" charset="-122"/>
              </a:rPr>
              <a:t>拖欠农民工工资</a:t>
            </a:r>
            <a:r>
              <a:rPr lang="zh-CN" altLang="en-US" sz="2200" u="sng" dirty="0">
                <a:solidFill>
                  <a:schemeClr val="tx1"/>
                </a:solidFill>
                <a:latin typeface="微软雅黑" panose="020B0503020204020204" charset="-122"/>
                <a:ea typeface="微软雅黑" panose="020B0503020204020204" charset="-122"/>
              </a:rPr>
              <a:t>。</a:t>
            </a:r>
            <a:endParaRPr lang="en-US" altLang="zh-CN" sz="3200" u="sng"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25" name="菱形 24"/>
          <p:cNvSpPr/>
          <p:nvPr/>
        </p:nvSpPr>
        <p:spPr>
          <a:xfrm>
            <a:off x="714557" y="1600889"/>
            <a:ext cx="438334" cy="438334"/>
          </a:xfrm>
          <a:prstGeom prst="diamond">
            <a:avLst/>
          </a:prstGeom>
          <a:solidFill>
            <a:srgbClr val="FF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287145" y="1598295"/>
            <a:ext cx="9150350" cy="768350"/>
          </a:xfrm>
          <a:prstGeom prst="rect">
            <a:avLst/>
          </a:prstGeom>
        </p:spPr>
        <p:txBody>
          <a:bodyPr wrap="square">
            <a:spAutoFit/>
          </a:bodyPr>
          <a:p>
            <a:pPr algn="l"/>
            <a:r>
              <a:rPr lang="en-US" altLang="zh-CN" sz="2200" dirty="0">
                <a:solidFill>
                  <a:schemeClr val="tx1"/>
                </a:solidFill>
                <a:latin typeface="微软雅黑" panose="020B0503020204020204" charset="-122"/>
                <a:ea typeface="微软雅黑" panose="020B0503020204020204" charset="-122"/>
              </a:rPr>
              <a:t>“</a:t>
            </a:r>
            <a:r>
              <a:rPr lang="zh-CN" altLang="en-US" sz="2200" dirty="0">
                <a:solidFill>
                  <a:schemeClr val="tx1"/>
                </a:solidFill>
                <a:latin typeface="微软雅黑" panose="020B0503020204020204" charset="-122"/>
                <a:ea typeface="微软雅黑" panose="020B0503020204020204" charset="-122"/>
              </a:rPr>
              <a:t>两拖</a:t>
            </a:r>
            <a:r>
              <a:rPr lang="en-US" altLang="zh-CN" sz="2200" dirty="0">
                <a:solidFill>
                  <a:schemeClr val="tx1"/>
                </a:solidFill>
                <a:latin typeface="微软雅黑" panose="020B0503020204020204" charset="-122"/>
                <a:ea typeface="微软雅黑" panose="020B0503020204020204" charset="-122"/>
              </a:rPr>
              <a:t>”</a:t>
            </a:r>
            <a:r>
              <a:rPr lang="zh-CN" altLang="en-US" sz="2200" dirty="0">
                <a:solidFill>
                  <a:schemeClr val="tx1"/>
                </a:solidFill>
                <a:latin typeface="微软雅黑" panose="020B0503020204020204" charset="-122"/>
                <a:ea typeface="微软雅黑" panose="020B0503020204020204" charset="-122"/>
              </a:rPr>
              <a:t>的</a:t>
            </a:r>
            <a:r>
              <a:rPr lang="zh-CN" altLang="en-US" sz="2200" b="1" dirty="0">
                <a:solidFill>
                  <a:schemeClr val="tx1"/>
                </a:solidFill>
                <a:latin typeface="微软雅黑" panose="020B0503020204020204" charset="-122"/>
                <a:ea typeface="微软雅黑" panose="020B0503020204020204" charset="-122"/>
              </a:rPr>
              <a:t>通俗说法</a:t>
            </a:r>
            <a:r>
              <a:rPr lang="zh-CN" altLang="en-US" sz="2200" dirty="0">
                <a:solidFill>
                  <a:schemeClr val="tx1"/>
                </a:solidFill>
                <a:latin typeface="微软雅黑" panose="020B0503020204020204" charset="-122"/>
                <a:ea typeface="微软雅黑" panose="020B0503020204020204" charset="-122"/>
              </a:rPr>
              <a:t>：第一拖是</a:t>
            </a:r>
            <a:r>
              <a:rPr lang="zh-CN" altLang="en-US" sz="2200" dirty="0">
                <a:solidFill>
                  <a:srgbClr val="FF3F2B"/>
                </a:solidFill>
                <a:latin typeface="微软雅黑" panose="020B0503020204020204" charset="-122"/>
                <a:ea typeface="微软雅黑" panose="020B0503020204020204" charset="-122"/>
              </a:rPr>
              <a:t>甲方拖乙方工程款</a:t>
            </a:r>
            <a:r>
              <a:rPr lang="zh-CN" altLang="en-US" sz="2200" dirty="0">
                <a:solidFill>
                  <a:schemeClr val="tx1"/>
                </a:solidFill>
                <a:latin typeface="微软雅黑" panose="020B0503020204020204" charset="-122"/>
                <a:ea typeface="微软雅黑" panose="020B0503020204020204" charset="-122"/>
              </a:rPr>
              <a:t>；</a:t>
            </a:r>
            <a:endParaRPr lang="zh-CN" altLang="en-US" sz="2200" dirty="0">
              <a:solidFill>
                <a:schemeClr val="tx1"/>
              </a:solidFill>
              <a:latin typeface="微软雅黑" panose="020B0503020204020204" charset="-122"/>
              <a:ea typeface="微软雅黑" panose="020B0503020204020204" charset="-122"/>
            </a:endParaRPr>
          </a:p>
          <a:p>
            <a:pPr algn="l"/>
            <a:r>
              <a:rPr lang="zh-CN" altLang="en-US" sz="2200" dirty="0">
                <a:solidFill>
                  <a:schemeClr val="tx1"/>
                </a:solidFill>
                <a:latin typeface="微软雅黑" panose="020B0503020204020204" charset="-122"/>
                <a:ea typeface="微软雅黑" panose="020B0503020204020204" charset="-122"/>
              </a:rPr>
              <a:t> </a:t>
            </a:r>
            <a:r>
              <a:rPr lang="en-US" altLang="zh-CN" sz="2200" dirty="0">
                <a:solidFill>
                  <a:schemeClr val="tx1"/>
                </a:solidFill>
                <a:latin typeface="微软雅黑" panose="020B0503020204020204" charset="-122"/>
                <a:ea typeface="微软雅黑" panose="020B0503020204020204" charset="-122"/>
              </a:rPr>
              <a:t>                                 </a:t>
            </a:r>
            <a:r>
              <a:rPr lang="zh-CN" altLang="en-US" sz="2200" dirty="0">
                <a:solidFill>
                  <a:schemeClr val="tx1"/>
                </a:solidFill>
                <a:latin typeface="微软雅黑" panose="020B0503020204020204" charset="-122"/>
                <a:ea typeface="微软雅黑" panose="020B0503020204020204" charset="-122"/>
              </a:rPr>
              <a:t>第二拖是</a:t>
            </a:r>
            <a:r>
              <a:rPr lang="zh-CN" altLang="en-US" sz="2200" dirty="0">
                <a:solidFill>
                  <a:srgbClr val="FF3F2B"/>
                </a:solidFill>
                <a:latin typeface="微软雅黑" panose="020B0503020204020204" charset="-122"/>
                <a:ea typeface="微软雅黑" panose="020B0503020204020204" charset="-122"/>
              </a:rPr>
              <a:t>乙方拖材料商、机械商、农民工工资</a:t>
            </a:r>
            <a:r>
              <a:rPr lang="zh-CN" altLang="en-US" sz="2200" dirty="0">
                <a:solidFill>
                  <a:schemeClr val="tx1"/>
                </a:solidFill>
                <a:latin typeface="微软雅黑" panose="020B0503020204020204" charset="-122"/>
                <a:ea typeface="微软雅黑" panose="020B0503020204020204" charset="-122"/>
              </a:rPr>
              <a:t>。</a:t>
            </a:r>
            <a:endParaRPr lang="en-US" altLang="zh-CN" sz="3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pic>
        <p:nvPicPr>
          <p:cNvPr id="31" name="图片 30"/>
          <p:cNvPicPr>
            <a:picLocks noChangeAspect="1"/>
          </p:cNvPicPr>
          <p:nvPr/>
        </p:nvPicPr>
        <p:blipFill>
          <a:blip r:embed="rId1"/>
          <a:stretch>
            <a:fillRect/>
          </a:stretch>
        </p:blipFill>
        <p:spPr>
          <a:xfrm>
            <a:off x="459105" y="2901315"/>
            <a:ext cx="7569200" cy="2508250"/>
          </a:xfrm>
          <a:prstGeom prst="rect">
            <a:avLst/>
          </a:prstGeom>
          <a:effectLst>
            <a:outerShdw blurRad="50800" dist="38100" dir="2700000" algn="tl" rotWithShape="0">
              <a:prstClr val="black">
                <a:alpha val="40000"/>
              </a:prstClr>
            </a:outerShdw>
          </a:effectLst>
        </p:spPr>
      </p:pic>
      <p:pic>
        <p:nvPicPr>
          <p:cNvPr id="32" name="图片 31"/>
          <p:cNvPicPr>
            <a:picLocks noChangeAspect="1"/>
          </p:cNvPicPr>
          <p:nvPr/>
        </p:nvPicPr>
        <p:blipFill>
          <a:blip r:embed="rId2"/>
          <a:stretch>
            <a:fillRect/>
          </a:stretch>
        </p:blipFill>
        <p:spPr>
          <a:xfrm>
            <a:off x="4133215" y="3837940"/>
            <a:ext cx="7600950" cy="2508250"/>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40640" y="33020"/>
            <a:ext cx="2752725" cy="521970"/>
          </a:xfrm>
          <a:prstGeom prst="rect">
            <a:avLst/>
          </a:prstGeom>
          <a:noFill/>
        </p:spPr>
        <p:txBody>
          <a:bodyPr wrap="none" rtlCol="0">
            <a:spAutoFit/>
          </a:bodyPr>
          <a:p>
            <a:pPr algn="l"/>
            <a:r>
              <a:rPr lang="en-US" altLang="zh-CN" sz="2800" b="1" spc="25" dirty="0">
                <a:solidFill>
                  <a:srgbClr val="FF3F2B"/>
                </a:solidFill>
                <a:latin typeface="微软雅黑" panose="020B0503020204020204" charset="-122"/>
                <a:ea typeface="微软雅黑" panose="020B0503020204020204" charset="-122"/>
                <a:cs typeface="微软雅黑" panose="020B0503020204020204" charset="-122"/>
                <a:sym typeface="+mn-ea"/>
              </a:rPr>
              <a:t>1. </a:t>
            </a:r>
            <a:r>
              <a:rPr lang="zh-CN" altLang="en-US" sz="2800" b="1">
                <a:solidFill>
                  <a:srgbClr val="FF3F2B"/>
                </a:solidFill>
                <a:latin typeface="微软雅黑" panose="020B0503020204020204" charset="-122"/>
                <a:ea typeface="微软雅黑" panose="020B0503020204020204" charset="-122"/>
                <a:cs typeface="微软雅黑" panose="020B0503020204020204" charset="-122"/>
              </a:rPr>
              <a:t>何谓</a:t>
            </a:r>
            <a:r>
              <a:rPr lang="en-US" altLang="zh-CN" sz="2800" b="1">
                <a:solidFill>
                  <a:srgbClr val="FF3F2B"/>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3F2B"/>
                </a:solidFill>
                <a:latin typeface="微软雅黑" panose="020B0503020204020204" charset="-122"/>
                <a:ea typeface="微软雅黑" panose="020B0503020204020204" charset="-122"/>
                <a:cs typeface="微软雅黑" panose="020B0503020204020204" charset="-122"/>
              </a:rPr>
              <a:t>两拖</a:t>
            </a:r>
            <a:r>
              <a:rPr lang="en-US" altLang="zh-CN" sz="2800" b="1">
                <a:solidFill>
                  <a:srgbClr val="FF3F2B"/>
                </a:solidFill>
                <a:latin typeface="微软雅黑" panose="020B0503020204020204" charset="-122"/>
                <a:ea typeface="微软雅黑" panose="020B0503020204020204" charset="-122"/>
                <a:cs typeface="微软雅黑" panose="020B0503020204020204" charset="-122"/>
              </a:rPr>
              <a:t>”</a:t>
            </a:r>
            <a:endParaRPr lang="en-US" altLang="zh-CN" sz="2800" b="1" spc="150" dirty="0">
              <a:solidFill>
                <a:srgbClr val="FF3F2B"/>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strips(downLeft)">
                                      <p:cBhvr>
                                        <p:cTn id="23" dur="500"/>
                                        <p:tgtEl>
                                          <p:spTgt spid="31"/>
                                        </p:tgtEl>
                                      </p:cBhvr>
                                    </p:animEffect>
                                  </p:childTnLst>
                                </p:cTn>
                              </p:par>
                              <p:par>
                                <p:cTn id="24" presetID="18" presetClass="entr" presetSubtype="12"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strips(downLeft)">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5" grpId="0"/>
      <p:bldP spid="4" grpId="1" animBg="1"/>
      <p:bldP spid="15" grpId="1"/>
      <p:bldP spid="25" grpId="0" bldLvl="0" animBg="1"/>
      <p:bldP spid="27" grpId="0"/>
      <p:bldP spid="25" grpId="1" animBg="1"/>
      <p:bldP spid="2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1565275" y="431165"/>
            <a:ext cx="9431655" cy="645160"/>
          </a:xfrm>
          <a:prstGeom prst="rect">
            <a:avLst/>
          </a:prstGeom>
          <a:noFill/>
        </p:spPr>
        <p:txBody>
          <a:bodyPr wrap="square" rtlCol="0">
            <a:spAutoFit/>
          </a:bodyPr>
          <a:p>
            <a:pPr algn="l"/>
            <a:r>
              <a:rPr lang="zh-CN" altLang="en-US" sz="3600" b="1">
                <a:latin typeface="微软雅黑" panose="020B0503020204020204" charset="-122"/>
                <a:ea typeface="微软雅黑" panose="020B0503020204020204" charset="-122"/>
              </a:rPr>
              <a:t>我们</a:t>
            </a:r>
            <a:r>
              <a:rPr lang="zh-CN" altLang="en-US" sz="3600" b="1">
                <a:solidFill>
                  <a:srgbClr val="FF0000"/>
                </a:solidFill>
                <a:latin typeface="微软雅黑" panose="020B0503020204020204" charset="-122"/>
                <a:ea typeface="微软雅黑" panose="020B0503020204020204" charset="-122"/>
              </a:rPr>
              <a:t>呼吁</a:t>
            </a:r>
            <a:r>
              <a:rPr lang="zh-CN" altLang="en-US" sz="3600" b="1">
                <a:latin typeface="微软雅黑" panose="020B0503020204020204" charset="-122"/>
                <a:ea typeface="微软雅黑" panose="020B0503020204020204" charset="-122"/>
              </a:rPr>
              <a:t>行业专家和老师一起到</a:t>
            </a:r>
            <a:r>
              <a:rPr lang="zh-CN" altLang="en-US" sz="3600" b="1">
                <a:latin typeface="微软雅黑" panose="020B0503020204020204" charset="-122"/>
                <a:ea typeface="微软雅黑" panose="020B0503020204020204" charset="-122"/>
              </a:rPr>
              <a:t>长沙来</a:t>
            </a:r>
            <a:r>
              <a:rPr lang="en-US" altLang="zh-CN" sz="3600" b="1">
                <a:latin typeface="微软雅黑" panose="020B0503020204020204" charset="-122"/>
                <a:ea typeface="微软雅黑" panose="020B0503020204020204" charset="-122"/>
              </a:rPr>
              <a:t>——</a:t>
            </a:r>
            <a:endParaRPr lang="en-US" altLang="zh-CN" sz="3600" b="1">
              <a:latin typeface="微软雅黑" panose="020B0503020204020204" charset="-122"/>
              <a:ea typeface="微软雅黑" panose="020B0503020204020204" charset="-122"/>
            </a:endParaRPr>
          </a:p>
        </p:txBody>
      </p:sp>
      <p:sp>
        <p:nvSpPr>
          <p:cNvPr id="6" name="Text Placeholder 4" descr="e7d195523061f1c029d8a470330beef7eecbf578a74c67be34E755975358C32C42B60046E65E5AB2B817CFACDA70963A03272FA99D31C85E250EFEC4061BFB07F05F931B289192FCB8E0285A555C1F23D78D5E905E76D771411E1FB5B7497A28DA87258CD4C87975C3F8B48A595B7A20A7F7263F42880D0DF02CD5CF1310BE3C5B112D46E22D8ED3410B5F4443060688"/>
          <p:cNvSpPr txBox="1"/>
          <p:nvPr/>
        </p:nvSpPr>
        <p:spPr>
          <a:xfrm>
            <a:off x="1564640" y="1225550"/>
            <a:ext cx="8430895" cy="1345565"/>
          </a:xfrm>
          <a:prstGeom prst="rect">
            <a:avLst/>
          </a:prstGeom>
          <a:noFill/>
          <a:extLst>
            <a:ext uri="{909E8E84-426E-40DD-AFC4-6F175D3DCCD1}">
              <a14:hiddenFill xmlns:a14="http://schemas.microsoft.com/office/drawing/2010/main">
                <a:solidFill>
                  <a:schemeClr val="bg1"/>
                </a:solidFill>
              </a14:hiddenFill>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lnSpc>
                <a:spcPct val="150000"/>
              </a:lnSpc>
              <a:spcBef>
                <a:spcPts val="0"/>
              </a:spcBef>
              <a:buNone/>
              <a:defRPr/>
            </a:pPr>
            <a:r>
              <a:rPr lang="zh-CN" b="1" dirty="0">
                <a:solidFill>
                  <a:srgbClr val="FF3F2B"/>
                </a:solidFill>
                <a:latin typeface="微软雅黑" panose="020B0503020204020204" charset="-122"/>
                <a:ea typeface="微软雅黑" panose="020B0503020204020204" charset="-122"/>
                <a:cs typeface="微软雅黑" panose="020B0503020204020204" charset="-122"/>
                <a:sym typeface="+mn-lt"/>
              </a:rPr>
              <a:t>加入我们计支宝研究院，共同解决社会</a:t>
            </a:r>
            <a:r>
              <a:rPr lang="en-US" altLang="zh-CN" b="1" dirty="0">
                <a:solidFill>
                  <a:srgbClr val="FF3F2B"/>
                </a:solidFill>
                <a:latin typeface="微软雅黑" panose="020B0503020204020204" charset="-122"/>
                <a:ea typeface="微软雅黑" panose="020B0503020204020204" charset="-122"/>
                <a:cs typeface="微软雅黑" panose="020B0503020204020204" charset="-122"/>
                <a:sym typeface="+mn-lt"/>
              </a:rPr>
              <a:t>“</a:t>
            </a:r>
            <a:r>
              <a:rPr lang="zh-CN" altLang="en-US" b="1" dirty="0">
                <a:solidFill>
                  <a:srgbClr val="FF3F2B"/>
                </a:solidFill>
                <a:latin typeface="微软雅黑" panose="020B0503020204020204" charset="-122"/>
                <a:ea typeface="微软雅黑" panose="020B0503020204020204" charset="-122"/>
                <a:cs typeface="微软雅黑" panose="020B0503020204020204" charset="-122"/>
                <a:sym typeface="+mn-lt"/>
              </a:rPr>
              <a:t>两拖</a:t>
            </a:r>
            <a:r>
              <a:rPr lang="en-US" altLang="zh-CN" b="1" dirty="0">
                <a:solidFill>
                  <a:srgbClr val="FF3F2B"/>
                </a:solidFill>
                <a:latin typeface="微软雅黑" panose="020B0503020204020204" charset="-122"/>
                <a:ea typeface="微软雅黑" panose="020B0503020204020204" charset="-122"/>
                <a:cs typeface="微软雅黑" panose="020B0503020204020204" charset="-122"/>
                <a:sym typeface="+mn-lt"/>
              </a:rPr>
              <a:t>”</a:t>
            </a:r>
            <a:r>
              <a:rPr lang="zh-CN" altLang="en-US" b="1" dirty="0">
                <a:solidFill>
                  <a:srgbClr val="FF3F2B"/>
                </a:solidFill>
                <a:latin typeface="微软雅黑" panose="020B0503020204020204" charset="-122"/>
                <a:ea typeface="微软雅黑" panose="020B0503020204020204" charset="-122"/>
                <a:cs typeface="微软雅黑" panose="020B0503020204020204" charset="-122"/>
                <a:sym typeface="+mn-lt"/>
              </a:rPr>
              <a:t>。</a:t>
            </a:r>
            <a:endParaRPr lang="zh-CN" altLang="en-US" b="1" dirty="0">
              <a:solidFill>
                <a:srgbClr val="FF3F2B"/>
              </a:solidFill>
              <a:latin typeface="微软雅黑" panose="020B0503020204020204" charset="-122"/>
              <a:ea typeface="微软雅黑" panose="020B0503020204020204" charset="-122"/>
              <a:cs typeface="微软雅黑" panose="020B0503020204020204" charset="-122"/>
              <a:sym typeface="+mn-lt"/>
            </a:endParaRPr>
          </a:p>
          <a:p>
            <a:pPr marL="0" indent="0" algn="l" fontAlgn="auto">
              <a:lnSpc>
                <a:spcPct val="150000"/>
              </a:lnSpc>
              <a:spcBef>
                <a:spcPts val="0"/>
              </a:spcBef>
              <a:buNone/>
              <a:defRPr/>
            </a:pPr>
            <a:r>
              <a:rPr lang="zh-CN" altLang="en-US" b="1" dirty="0">
                <a:solidFill>
                  <a:srgbClr val="FF3F2B"/>
                </a:solidFill>
                <a:latin typeface="微软雅黑" panose="020B0503020204020204" charset="-122"/>
                <a:ea typeface="微软雅黑" panose="020B0503020204020204" charset="-122"/>
                <a:cs typeface="微软雅黑" panose="020B0503020204020204" charset="-122"/>
                <a:sym typeface="+mn-lt"/>
              </a:rPr>
              <a:t>欢迎大家联系我们：</a:t>
            </a:r>
            <a:r>
              <a:rPr lang="en-US" altLang="zh-CN" b="1" dirty="0">
                <a:solidFill>
                  <a:srgbClr val="FF3F2B"/>
                </a:solidFill>
                <a:latin typeface="微软雅黑" panose="020B0503020204020204" charset="-122"/>
                <a:ea typeface="微软雅黑" panose="020B0503020204020204" charset="-122"/>
                <a:cs typeface="微软雅黑" panose="020B0503020204020204" charset="-122"/>
                <a:sym typeface="+mn-lt"/>
              </a:rPr>
              <a:t>18627570629</a:t>
            </a:r>
            <a:r>
              <a:rPr lang="zh-CN" altLang="en-US" b="1" dirty="0">
                <a:solidFill>
                  <a:srgbClr val="FF3F2B"/>
                </a:solidFill>
                <a:latin typeface="微软雅黑" panose="020B0503020204020204" charset="-122"/>
                <a:ea typeface="微软雅黑" panose="020B0503020204020204" charset="-122"/>
                <a:cs typeface="微软雅黑" panose="020B0503020204020204" charset="-122"/>
                <a:sym typeface="+mn-lt"/>
              </a:rPr>
              <a:t>（成超）</a:t>
            </a:r>
            <a:endParaRPr lang="zh-CN" altLang="en-US" b="1" dirty="0">
              <a:solidFill>
                <a:srgbClr val="FF3F2B"/>
              </a:solidFill>
              <a:latin typeface="微软雅黑" panose="020B0503020204020204" charset="-122"/>
              <a:ea typeface="微软雅黑" panose="020B0503020204020204" charset="-122"/>
              <a:cs typeface="微软雅黑" panose="020B0503020204020204" charset="-122"/>
              <a:sym typeface="+mn-lt"/>
            </a:endParaRPr>
          </a:p>
        </p:txBody>
      </p:sp>
      <p:pic>
        <p:nvPicPr>
          <p:cNvPr id="7" name="图片 6" descr="qrcode_for_gh_ad4171e79fb9_344"/>
          <p:cNvPicPr>
            <a:picLocks noChangeAspect="1"/>
          </p:cNvPicPr>
          <p:nvPr/>
        </p:nvPicPr>
        <p:blipFill>
          <a:blip r:embed="rId2"/>
          <a:stretch>
            <a:fillRect/>
          </a:stretch>
        </p:blipFill>
        <p:spPr>
          <a:xfrm>
            <a:off x="1520190" y="3054350"/>
            <a:ext cx="2184400" cy="2184400"/>
          </a:xfrm>
          <a:prstGeom prst="rect">
            <a:avLst/>
          </a:prstGeom>
        </p:spPr>
      </p:pic>
      <p:pic>
        <p:nvPicPr>
          <p:cNvPr id="9" name="图片 1" descr="qrcode"/>
          <p:cNvPicPr>
            <a:picLocks noChangeAspect="1"/>
          </p:cNvPicPr>
          <p:nvPr/>
        </p:nvPicPr>
        <p:blipFill>
          <a:blip r:embed="rId3">
            <a:clrChange>
              <a:clrFrom>
                <a:srgbClr val="FFFFFF">
                  <a:alpha val="100000"/>
                </a:srgbClr>
              </a:clrFrom>
              <a:clrTo>
                <a:srgbClr val="FFFFFF">
                  <a:alpha val="100000"/>
                  <a:alpha val="0"/>
                </a:srgbClr>
              </a:clrTo>
            </a:clrChange>
          </a:blip>
          <a:srcRect l="7507" t="6443" r="6182" b="11923"/>
          <a:stretch>
            <a:fillRect/>
          </a:stretch>
        </p:blipFill>
        <p:spPr>
          <a:xfrm>
            <a:off x="3897630" y="2932430"/>
            <a:ext cx="2438400" cy="2306320"/>
          </a:xfrm>
          <a:prstGeom prst="rect">
            <a:avLst/>
          </a:prstGeom>
        </p:spPr>
      </p:pic>
      <p:pic>
        <p:nvPicPr>
          <p:cNvPr id="13" name="https://img8.file.cache.docer.com/storage/1635934278510401187/1f777e1adbe36482982f9122ce4760ff.png" descr="&amp;pky48176357397_创客贴_&amp;39&amp;src_toppic_inpsrchzd1&amp;"/>
          <p:cNvPicPr>
            <a:picLocks noChangeAspect="1"/>
          </p:cNvPicPr>
          <p:nvPr/>
        </p:nvPicPr>
        <p:blipFill>
          <a:blip r:embed="rId4"/>
          <a:stretch>
            <a:fillRect/>
          </a:stretch>
        </p:blipFill>
        <p:spPr>
          <a:xfrm rot="20580000">
            <a:off x="215265" y="318135"/>
            <a:ext cx="1219835" cy="1065530"/>
          </a:xfrm>
          <a:prstGeom prst="rect">
            <a:avLst/>
          </a:prstGeom>
        </p:spPr>
      </p:pic>
      <p:pic>
        <p:nvPicPr>
          <p:cNvPr id="8" name="https://img7.file.cache.docer.com/storage/1636686899513574177/a0d10c83-3633-46e1-bc5c-eefc02315dbftjwjv2.png" descr="&amp;pky42175744752_创客贴_&amp;39&amp;src_toppic_inpsrchzd1&amp;"/>
          <p:cNvPicPr>
            <a:picLocks noChangeAspect="1"/>
          </p:cNvPicPr>
          <p:nvPr/>
        </p:nvPicPr>
        <p:blipFill>
          <a:blip r:embed="rId5"/>
          <a:stretch>
            <a:fillRect/>
          </a:stretch>
        </p:blipFill>
        <p:spPr>
          <a:xfrm>
            <a:off x="0" y="4394200"/>
            <a:ext cx="12192635" cy="2463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565275" y="431165"/>
            <a:ext cx="8595995" cy="645160"/>
          </a:xfrm>
          <a:prstGeom prst="rect">
            <a:avLst/>
          </a:prstGeom>
          <a:noFill/>
        </p:spPr>
        <p:txBody>
          <a:bodyPr wrap="square" rtlCol="0">
            <a:spAutoFit/>
          </a:bodyPr>
          <a:p>
            <a:pPr algn="l"/>
            <a:r>
              <a:rPr lang="zh-CN" altLang="en-US" sz="3600" b="1">
                <a:latin typeface="微软雅黑" panose="020B0503020204020204" charset="-122"/>
                <a:ea typeface="微软雅黑" panose="020B0503020204020204" charset="-122"/>
              </a:rPr>
              <a:t>我们</a:t>
            </a:r>
            <a:r>
              <a:rPr lang="zh-CN" altLang="en-US" sz="3600" b="1">
                <a:solidFill>
                  <a:srgbClr val="FF0000"/>
                </a:solidFill>
                <a:latin typeface="微软雅黑" panose="020B0503020204020204" charset="-122"/>
                <a:ea typeface="微软雅黑" panose="020B0503020204020204" charset="-122"/>
              </a:rPr>
              <a:t>建议</a:t>
            </a:r>
            <a:r>
              <a:rPr lang="zh-CN" altLang="en-US" sz="3600" b="1">
                <a:latin typeface="微软雅黑" panose="020B0503020204020204" charset="-122"/>
                <a:ea typeface="微软雅黑" panose="020B0503020204020204" charset="-122"/>
              </a:rPr>
              <a:t>统一名词</a:t>
            </a:r>
            <a:r>
              <a:rPr lang="en-US" altLang="zh-CN" sz="3600" b="1">
                <a:latin typeface="微软雅黑" panose="020B0503020204020204" charset="-122"/>
                <a:ea typeface="微软雅黑" panose="020B0503020204020204" charset="-122"/>
              </a:rPr>
              <a:t>——</a:t>
            </a:r>
            <a:r>
              <a:rPr lang="zh-CN" altLang="en-US" sz="3600" b="1">
                <a:latin typeface="微软雅黑" panose="020B0503020204020204" charset="-122"/>
                <a:ea typeface="微软雅黑" panose="020B0503020204020204" charset="-122"/>
              </a:rPr>
              <a:t>计量</a:t>
            </a:r>
            <a:r>
              <a:rPr lang="zh-CN" altLang="en-US" sz="3600" b="1">
                <a:latin typeface="微软雅黑" panose="020B0503020204020204" charset="-122"/>
                <a:ea typeface="微软雅黑" panose="020B0503020204020204" charset="-122"/>
              </a:rPr>
              <a:t>支付</a:t>
            </a:r>
            <a:endParaRPr lang="zh-CN" altLang="en-US" sz="3600" b="1">
              <a:latin typeface="微软雅黑" panose="020B0503020204020204" charset="-122"/>
              <a:ea typeface="微软雅黑" panose="020B0503020204020204" charset="-122"/>
            </a:endParaRPr>
          </a:p>
        </p:txBody>
      </p:sp>
      <p:sp>
        <p:nvSpPr>
          <p:cNvPr id="4" name="Text Placeholder 4" descr="e7d195523061f1c029d8a470330beef7eecbf578a74c67be34E755975358C32C42B60046E65E5AB2B817CFACDA70963A03272FA99D31C85E250EFEC4061BFB07F05F931B289192FCB8E0285A555C1F23D78D5E905E76D771411E1FB5B7497A28DA87258CD4C87975C3F8B48A595B7A20A7F7263F42880D0DF02CD5CF1310BE3C5B112D46E22D8ED3410B5F4443060688"/>
          <p:cNvSpPr txBox="1"/>
          <p:nvPr/>
        </p:nvSpPr>
        <p:spPr>
          <a:xfrm>
            <a:off x="714375" y="1806575"/>
            <a:ext cx="10763250" cy="3353435"/>
          </a:xfrm>
          <a:prstGeom prst="rect">
            <a:avLst/>
          </a:prstGeom>
          <a:noFill/>
          <a:extLst>
            <a:ext uri="{909E8E84-426E-40DD-AFC4-6F175D3DCCD1}">
              <a14:hiddenFill xmlns:a14="http://schemas.microsoft.com/office/drawing/2010/main">
                <a:solidFill>
                  <a:schemeClr val="bg1"/>
                </a:solidFill>
              </a14:hiddenFill>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lnSpc>
                <a:spcPct val="200000"/>
              </a:lnSpc>
              <a:spcBef>
                <a:spcPts val="0"/>
              </a:spcBef>
              <a:buNone/>
              <a:defRPr/>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因为：</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endParaRPr>
          </a:p>
          <a:p>
            <a:pPr algn="l" fontAlgn="auto">
              <a:lnSpc>
                <a:spcPct val="200000"/>
              </a:lnSpc>
              <a:spcBef>
                <a:spcPts val="0"/>
              </a:spcBef>
              <a:buFont typeface="Wingdings" panose="05000000000000000000" charset="0"/>
              <a:buChar char="Ø"/>
              <a:defRPr/>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一切的计量和支付行为都基于合同，在</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08</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年招标合同范本里就有</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计量与支付</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endParaRPr>
          </a:p>
          <a:p>
            <a:pPr algn="l" fontAlgn="auto">
              <a:lnSpc>
                <a:spcPct val="200000"/>
              </a:lnSpc>
              <a:spcBef>
                <a:spcPts val="0"/>
              </a:spcBef>
              <a:buFont typeface="Wingdings" panose="05000000000000000000" charset="0"/>
              <a:buChar char="Ø"/>
              <a:defRPr/>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在交通部体系、</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fidic</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体系中一直叫作</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计量与支付</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endParaRPr>
          </a:p>
          <a:p>
            <a:pPr algn="l" fontAlgn="auto">
              <a:lnSpc>
                <a:spcPct val="200000"/>
              </a:lnSpc>
              <a:spcBef>
                <a:spcPts val="0"/>
              </a:spcBef>
              <a:buFont typeface="Wingdings" panose="05000000000000000000" charset="0"/>
              <a:buChar char="Ø"/>
              <a:defRPr/>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住建体系的过程结算和竣工结算实际上也能对应计量与支付的</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中期计量</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和</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终期计量</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rPr>
              <a:t>；</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endParaRPr>
          </a:p>
          <a:p>
            <a:pPr algn="l" fontAlgn="auto">
              <a:lnSpc>
                <a:spcPct val="200000"/>
              </a:lnSpc>
              <a:spcBef>
                <a:spcPts val="0"/>
              </a:spcBef>
              <a:buFont typeface="Wingdings" panose="05000000000000000000" charset="0"/>
              <a:buChar char="Ø"/>
              <a:defRPr/>
            </a:pPr>
            <a:r>
              <a:rPr lang="zh-CN" altLang="en-US" sz="2000" u="sng" dirty="0">
                <a:solidFill>
                  <a:schemeClr val="tx1"/>
                </a:solidFill>
                <a:latin typeface="微软雅黑" panose="020B0503020204020204" charset="-122"/>
                <a:ea typeface="微软雅黑" panose="020B0503020204020204" charset="-122"/>
                <a:cs typeface="微软雅黑" panose="020B0503020204020204" charset="-122"/>
                <a:sym typeface="+mn-lt"/>
              </a:rPr>
              <a:t>计量支付的定义是计算本期完成的量，对应支付那么多钱。这正是解决两拖的外在规定。</a:t>
            </a:r>
            <a:endParaRPr lang="zh-CN" altLang="en-US" sz="2000" u="sng" dirty="0">
              <a:solidFill>
                <a:schemeClr val="tx1"/>
              </a:solidFill>
              <a:latin typeface="微软雅黑" panose="020B0503020204020204" charset="-122"/>
              <a:ea typeface="微软雅黑" panose="020B0503020204020204" charset="-122"/>
              <a:cs typeface="微软雅黑" panose="020B0503020204020204" charset="-122"/>
              <a:sym typeface="+mn-lt"/>
            </a:endParaRPr>
          </a:p>
        </p:txBody>
      </p:sp>
      <p:pic>
        <p:nvPicPr>
          <p:cNvPr id="14" name="https://img8.file.cache.docer.com/storage/1635934278510401187/1f777e1adbe36482982f9122ce4760ff.png" descr="&amp;pky48176357397_创客贴_&amp;39&amp;src_toppic_inpsrchzd1&amp;"/>
          <p:cNvPicPr>
            <a:picLocks noChangeAspect="1"/>
          </p:cNvPicPr>
          <p:nvPr/>
        </p:nvPicPr>
        <p:blipFill>
          <a:blip r:embed="rId2"/>
          <a:stretch>
            <a:fillRect/>
          </a:stretch>
        </p:blipFill>
        <p:spPr>
          <a:xfrm rot="20580000">
            <a:off x="215265" y="318135"/>
            <a:ext cx="1219835" cy="1065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63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Click="0"/>
    </mc:Choice>
    <mc:Fallback>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ttp://photo-static-api.fotomore.com/creative/vcg/400/new/VCG41N1171313500.jpg" descr="&amp;pky350_sjzg_VCG41N1171313500&amp;2&amp;src_replace_replace1&amp;"/>
          <p:cNvPicPr>
            <a:picLocks noChangeAspect="1"/>
          </p:cNvPicPr>
          <p:nvPr/>
        </p:nvPicPr>
        <p:blipFill>
          <a:blip r:embed="rId1"/>
          <a:srcRect/>
          <a:stretch>
            <a:fillRect/>
          </a:stretch>
        </p:blipFill>
        <p:spPr>
          <a:xfrm>
            <a:off x="0" y="0"/>
            <a:ext cx="12182475" cy="6857365"/>
          </a:xfrm>
          <a:prstGeom prst="rect">
            <a:avLst/>
          </a:prstGeom>
        </p:spPr>
      </p:pic>
      <p:sp>
        <p:nvSpPr>
          <p:cNvPr id="63" name="矩形 62"/>
          <p:cNvSpPr/>
          <p:nvPr/>
        </p:nvSpPr>
        <p:spPr>
          <a:xfrm flipH="1">
            <a:off x="9525" y="1397000"/>
            <a:ext cx="12191365" cy="1778635"/>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Noto Serif CJK SC Light" panose="02020300000000000000" charset="-122"/>
              <a:ea typeface="Noto Serif CJK SC Light" panose="02020300000000000000" charset="-122"/>
            </a:endParaRPr>
          </a:p>
        </p:txBody>
      </p:sp>
      <p:sp>
        <p:nvSpPr>
          <p:cNvPr id="6" name="文本框 5"/>
          <p:cNvSpPr txBox="1"/>
          <p:nvPr>
            <p:custDataLst>
              <p:tags r:id="rId2"/>
            </p:custDataLst>
          </p:nvPr>
        </p:nvSpPr>
        <p:spPr>
          <a:xfrm>
            <a:off x="978535" y="1299210"/>
            <a:ext cx="10235565" cy="1614805"/>
          </a:xfrm>
          <a:prstGeom prst="rect">
            <a:avLst/>
          </a:prstGeom>
          <a:noFill/>
        </p:spPr>
        <p:txBody>
          <a:bodyPr wrap="square" rtlCol="0">
            <a:spAutoFit/>
          </a:bodyPr>
          <a:p>
            <a:pPr algn="ctr" fontAlgn="auto">
              <a:lnSpc>
                <a:spcPct val="150000"/>
              </a:lnSpc>
            </a:pPr>
            <a:r>
              <a:rPr lang="zh-CN" altLang="en-US" sz="5400" b="1">
                <a:solidFill>
                  <a:schemeClr val="tx1"/>
                </a:solidFill>
                <a:latin typeface="微软雅黑" panose="020B0503020204020204" charset="-122"/>
                <a:ea typeface="微软雅黑" panose="020B0503020204020204" charset="-122"/>
              </a:rPr>
              <a:t>两拖是真正的</a:t>
            </a:r>
            <a:r>
              <a:rPr lang="en-US" altLang="zh-CN" sz="5400" b="1">
                <a:solidFill>
                  <a:schemeClr val="tx1"/>
                </a:solidFill>
                <a:latin typeface="微软雅黑" panose="020B0503020204020204" charset="-122"/>
                <a:ea typeface="微软雅黑" panose="020B0503020204020204" charset="-122"/>
              </a:rPr>
              <a:t> </a:t>
            </a:r>
            <a:r>
              <a:rPr lang="zh-CN" altLang="en-US" sz="6600" b="1">
                <a:solidFill>
                  <a:srgbClr val="FF3F2B"/>
                </a:solidFill>
                <a:latin typeface="微软雅黑" panose="020B0503020204020204" charset="-122"/>
                <a:ea typeface="微软雅黑" panose="020B0503020204020204" charset="-122"/>
              </a:rPr>
              <a:t>社会的痛</a:t>
            </a:r>
            <a:endParaRPr lang="zh-CN" altLang="en-US" sz="6600" b="1" u="sng">
              <a:solidFill>
                <a:srgbClr val="FF3F2B"/>
              </a:solidFill>
              <a:latin typeface="微软雅黑" panose="020B0503020204020204" charset="-122"/>
              <a:ea typeface="微软雅黑" panose="020B0503020204020204" charset="-122"/>
            </a:endParaRPr>
          </a:p>
        </p:txBody>
      </p:sp>
      <p:pic>
        <p:nvPicPr>
          <p:cNvPr id="11" name="内容占位符 10"/>
          <p:cNvPicPr>
            <a:picLocks noChangeAspect="1"/>
          </p:cNvPicPr>
          <p:nvPr>
            <p:ph sz="half" idx="2"/>
          </p:nvPr>
        </p:nvPicPr>
        <p:blipFill>
          <a:blip r:embed="rId3"/>
          <a:stretch>
            <a:fillRect/>
          </a:stretch>
        </p:blipFill>
        <p:spPr>
          <a:xfrm>
            <a:off x="9020810" y="2502535"/>
            <a:ext cx="2988945" cy="3035935"/>
          </a:xfrm>
          <a:prstGeom prst="rect">
            <a:avLst/>
          </a:prstGeom>
        </p:spPr>
      </p:pic>
      <p:sp>
        <p:nvSpPr>
          <p:cNvPr id="3" name="文本框 2"/>
          <p:cNvSpPr txBox="1"/>
          <p:nvPr>
            <p:custDataLst>
              <p:tags r:id="rId4"/>
            </p:custDataLst>
          </p:nvPr>
        </p:nvSpPr>
        <p:spPr>
          <a:xfrm>
            <a:off x="9715500" y="3605530"/>
            <a:ext cx="1598930" cy="922020"/>
          </a:xfrm>
          <a:prstGeom prst="rect">
            <a:avLst/>
          </a:prstGeom>
          <a:noFill/>
          <a:effectLst>
            <a:outerShdw blurRad="50800" dist="38100" dir="2700000" algn="tl" rotWithShape="0">
              <a:prstClr val="black">
                <a:alpha val="40000"/>
              </a:prstClr>
            </a:outerShdw>
          </a:effectLst>
        </p:spPr>
        <p:txBody>
          <a:bodyPr wrap="square" rtlCol="0">
            <a:spAutoFit/>
          </a:bodyPr>
          <a:p>
            <a:pPr algn="ctr"/>
            <a:r>
              <a:rPr lang="zh-CN" altLang="en-US" sz="5400" b="1">
                <a:solidFill>
                  <a:srgbClr val="FF0000"/>
                </a:solidFill>
                <a:latin typeface="华文行楷" panose="02010800040101010101" charset="-122"/>
                <a:ea typeface="华文行楷" panose="02010800040101010101" charset="-122"/>
              </a:rPr>
              <a:t>毒瘤</a:t>
            </a:r>
            <a:endParaRPr lang="zh-CN" altLang="en-US" sz="5400" b="1">
              <a:solidFill>
                <a:srgbClr val="FF0000"/>
              </a:solidFill>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bldLvl="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 descr="IMG_256"/>
          <p:cNvPicPr>
            <a:picLocks noChangeAspect="1"/>
          </p:cNvPicPr>
          <p:nvPr/>
        </p:nvPicPr>
        <p:blipFill>
          <a:blip r:embed="rId1"/>
          <a:stretch>
            <a:fillRect/>
          </a:stretch>
        </p:blipFill>
        <p:spPr>
          <a:xfrm>
            <a:off x="492760" y="2431415"/>
            <a:ext cx="5714365" cy="3827780"/>
          </a:xfrm>
          <a:prstGeom prst="rect">
            <a:avLst/>
          </a:prstGeom>
          <a:noFill/>
          <a:ln w="9525">
            <a:noFill/>
          </a:ln>
          <a:effectLst>
            <a:outerShdw blurRad="50800" dist="38100" dir="2700000" algn="tl" rotWithShape="0">
              <a:prstClr val="black">
                <a:alpha val="40000"/>
              </a:prstClr>
            </a:outerShdw>
          </a:effectLst>
        </p:spPr>
      </p:pic>
      <p:pic>
        <p:nvPicPr>
          <p:cNvPr id="3" name="图片 1" descr="IMG_256"/>
          <p:cNvPicPr>
            <a:picLocks noChangeAspect="1"/>
          </p:cNvPicPr>
          <p:nvPr/>
        </p:nvPicPr>
        <p:blipFill>
          <a:blip r:embed="rId2"/>
          <a:stretch>
            <a:fillRect/>
          </a:stretch>
        </p:blipFill>
        <p:spPr>
          <a:xfrm>
            <a:off x="6429375" y="2445385"/>
            <a:ext cx="5104130" cy="3828415"/>
          </a:xfrm>
          <a:prstGeom prst="rect">
            <a:avLst/>
          </a:prstGeom>
          <a:noFill/>
          <a:ln w="9525">
            <a:noFill/>
          </a:ln>
          <a:effectLst>
            <a:outerShdw blurRad="50800" dist="38100" dir="2700000" algn="tl" rotWithShape="0">
              <a:prstClr val="black">
                <a:alpha val="40000"/>
              </a:prstClr>
            </a:outerShdw>
          </a:effectLst>
        </p:spPr>
      </p:pic>
      <p:sp>
        <p:nvSpPr>
          <p:cNvPr id="4" name="文本框 3"/>
          <p:cNvSpPr txBox="1"/>
          <p:nvPr/>
        </p:nvSpPr>
        <p:spPr>
          <a:xfrm>
            <a:off x="40640" y="707390"/>
            <a:ext cx="11786235" cy="1245235"/>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据国家统计局抽样调查结果显示，</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2015年有1%农民工被拖欠工资，人均被欠</a:t>
            </a:r>
            <a:r>
              <a:rPr lang="en-US" altLang="zh-CN" sz="2000">
                <a:solidFill>
                  <a:srgbClr val="FF3F2B"/>
                </a:solidFill>
                <a:latin typeface="微软雅黑" panose="020B0503020204020204" charset="-122"/>
                <a:ea typeface="微软雅黑" panose="020B0503020204020204" charset="-122"/>
                <a:cs typeface="微软雅黑" panose="020B0503020204020204" charset="-122"/>
              </a:rPr>
              <a:t>10692</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元。</a:t>
            </a:r>
            <a:endParaRPr lang="zh-CN" altLang="en-US" sz="2000">
              <a:solidFill>
                <a:srgbClr val="1020FC"/>
              </a:solidFill>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截止到20</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20</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年，全国农民工总量为</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28560</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万人，这意味着</a:t>
            </a:r>
            <a:r>
              <a:rPr lang="en-US" sz="2000">
                <a:solidFill>
                  <a:schemeClr val="tx1"/>
                </a:solidFill>
                <a:latin typeface="微软雅黑" panose="020B0503020204020204" charset="-122"/>
                <a:ea typeface="微软雅黑" panose="020B0503020204020204" charset="-122"/>
                <a:cs typeface="微软雅黑" panose="020B0503020204020204" charset="-122"/>
              </a:rPr>
              <a:t>2020</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年有</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2</a:t>
            </a:r>
            <a:r>
              <a:rPr lang="en-US" altLang="zh-CN" sz="2000">
                <a:solidFill>
                  <a:srgbClr val="FF3F2B"/>
                </a:solidFill>
                <a:latin typeface="微软雅黑" panose="020B0503020204020204" charset="-122"/>
                <a:ea typeface="微软雅黑" panose="020B0503020204020204" charset="-122"/>
                <a:cs typeface="微软雅黑" panose="020B0503020204020204" charset="-122"/>
              </a:rPr>
              <a:t>85</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万多名农民工被拖欠工资，拖欠工资的总额高达</a:t>
            </a:r>
            <a:r>
              <a:rPr lang="en-US" altLang="zh-CN" sz="2000">
                <a:solidFill>
                  <a:srgbClr val="FF3F2B"/>
                </a:solidFill>
                <a:latin typeface="微软雅黑" panose="020B0503020204020204" charset="-122"/>
                <a:ea typeface="微软雅黑" panose="020B0503020204020204" charset="-122"/>
                <a:cs typeface="微软雅黑" panose="020B0503020204020204" charset="-122"/>
              </a:rPr>
              <a:t>285</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亿元！</a:t>
            </a:r>
            <a:r>
              <a:rPr lang="en-US" altLang="zh-CN" sz="2000">
                <a:solidFill>
                  <a:srgbClr val="FF3F2B"/>
                </a:solidFill>
                <a:latin typeface="微软雅黑" panose="020B0503020204020204" charset="-122"/>
                <a:ea typeface="微软雅黑" panose="020B0503020204020204" charset="-122"/>
                <a:cs typeface="微软雅黑" panose="020B0503020204020204" charset="-122"/>
              </a:rPr>
              <a:t>====</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监利县</a:t>
            </a:r>
            <a:r>
              <a:rPr lang="en-US" altLang="zh-CN" sz="2000">
                <a:solidFill>
                  <a:srgbClr val="FF3F2B"/>
                </a:solidFill>
                <a:latin typeface="微软雅黑" panose="020B0503020204020204" charset="-122"/>
                <a:ea typeface="微软雅黑" panose="020B0503020204020204" charset="-122"/>
                <a:cs typeface="微软雅黑" panose="020B0503020204020204" charset="-122"/>
              </a:rPr>
              <a:t>2019</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年</a:t>
            </a:r>
            <a:r>
              <a:rPr lang="en-US" altLang="zh-CN" sz="2000">
                <a:solidFill>
                  <a:srgbClr val="FF3F2B"/>
                </a:solidFill>
                <a:latin typeface="微软雅黑" panose="020B0503020204020204" charset="-122"/>
                <a:ea typeface="微软雅黑" panose="020B0503020204020204" charset="-122"/>
                <a:cs typeface="微软雅黑" panose="020B0503020204020204" charset="-122"/>
              </a:rPr>
              <a:t>GDP</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产值</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收入</a:t>
            </a:r>
            <a:endParaRPr lang="zh-CN" altLang="en-US" sz="2000">
              <a:solidFill>
                <a:srgbClr val="FF3F2B"/>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0640" y="33020"/>
            <a:ext cx="5380355" cy="521970"/>
          </a:xfrm>
          <a:prstGeom prst="rect">
            <a:avLst/>
          </a:prstGeom>
          <a:noFill/>
        </p:spPr>
        <p:txBody>
          <a:bodyPr wrap="none" rtlCol="0">
            <a:spAutoFit/>
          </a:bodyPr>
          <a:p>
            <a:pPr algn="l"/>
            <a:r>
              <a:rPr sz="2800" b="1">
                <a:solidFill>
                  <a:srgbClr val="FF3F2B"/>
                </a:solidFill>
                <a:latin typeface="微软雅黑" panose="020B0503020204020204" charset="-122"/>
                <a:ea typeface="微软雅黑" panose="020B0503020204020204" charset="-122"/>
                <a:cs typeface="微软雅黑" panose="020B0503020204020204" charset="-122"/>
              </a:rPr>
              <a:t>痛点1：农民工讨薪现象屡见不鲜</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40640" y="716280"/>
            <a:ext cx="11682730" cy="5794375"/>
            <a:chOff x="219" y="1728"/>
            <a:chExt cx="18398" cy="9125"/>
          </a:xfrm>
        </p:grpSpPr>
        <p:pic>
          <p:nvPicPr>
            <p:cNvPr id="3" name="图片 2"/>
            <p:cNvPicPr>
              <a:picLocks noChangeAspect="1"/>
            </p:cNvPicPr>
            <p:nvPr/>
          </p:nvPicPr>
          <p:blipFill>
            <a:blip r:embed="rId1"/>
            <a:stretch>
              <a:fillRect/>
            </a:stretch>
          </p:blipFill>
          <p:spPr>
            <a:xfrm>
              <a:off x="9308" y="5172"/>
              <a:ext cx="9309" cy="4842"/>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2"/>
            <a:stretch>
              <a:fillRect/>
            </a:stretch>
          </p:blipFill>
          <p:spPr>
            <a:xfrm>
              <a:off x="917" y="4543"/>
              <a:ext cx="7956" cy="4842"/>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219" y="1728"/>
              <a:ext cx="18386" cy="2567"/>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zh-CN" altLang="en-US" sz="2000">
                  <a:latin typeface="微软雅黑" panose="020B0503020204020204" charset="-122"/>
                  <a:ea typeface="微软雅黑" panose="020B0503020204020204" charset="-122"/>
                  <a:cs typeface="微软雅黑" panose="020B0503020204020204" charset="-122"/>
                </a:rPr>
                <a:t>很多农民工会因为拿不到钱而</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闹事、罢工</a:t>
              </a:r>
              <a:r>
                <a:rPr lang="zh-CN" altLang="en-US" sz="2000">
                  <a:latin typeface="微软雅黑" panose="020B0503020204020204" charset="-122"/>
                  <a:ea typeface="微软雅黑" panose="020B0503020204020204" charset="-122"/>
                  <a:cs typeface="微软雅黑" panose="020B0503020204020204" charset="-122"/>
                </a:rPr>
                <a:t>，有的甚至</a:t>
              </a:r>
              <a:r>
                <a:rPr lang="zh-CN" altLang="en-US" sz="2000" b="1">
                  <a:solidFill>
                    <a:srgbClr val="FF3F2B"/>
                  </a:solidFill>
                  <a:latin typeface="微软雅黑" panose="020B0503020204020204" charset="-122"/>
                  <a:ea typeface="微软雅黑" panose="020B0503020204020204" charset="-122"/>
                  <a:cs typeface="微软雅黑" panose="020B0503020204020204" charset="-122"/>
                </a:rPr>
                <a:t>走上极端选择以死相逼</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r>
                <a:rPr lang="zh-CN" altLang="en-US" sz="2000">
                  <a:latin typeface="微软雅黑" panose="020B0503020204020204" charset="-122"/>
                  <a:ea typeface="微软雅黑" panose="020B0503020204020204" charset="-122"/>
                  <a:cs typeface="微软雅黑" panose="020B0503020204020204" charset="-122"/>
                </a:rPr>
                <a:t>拖欠农民工的钱，不仅是拖欠他们的</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血汗钱</a:t>
              </a:r>
              <a:r>
                <a:rPr lang="zh-CN" altLang="en-US" sz="2000">
                  <a:latin typeface="微软雅黑" panose="020B0503020204020204" charset="-122"/>
                  <a:ea typeface="微软雅黑" panose="020B0503020204020204" charset="-122"/>
                  <a:cs typeface="微软雅黑" panose="020B0503020204020204" charset="-122"/>
                </a:rPr>
                <a:t>，还是拖欠他们的</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基本生活费</a:t>
              </a:r>
              <a:r>
                <a:rPr lang="zh-CN" altLang="en-US" sz="2000">
                  <a:latin typeface="微软雅黑" panose="020B0503020204020204" charset="-122"/>
                  <a:ea typeface="微软雅黑" panose="020B0503020204020204" charset="-122"/>
                  <a:cs typeface="微软雅黑" panose="020B0503020204020204" charset="-122"/>
                </a:rPr>
                <a:t>，拖欠他们子女的</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学费</a:t>
              </a:r>
              <a:r>
                <a:rPr lang="zh-CN" altLang="en-US" sz="2000">
                  <a:latin typeface="微软雅黑" panose="020B0503020204020204" charset="-122"/>
                  <a:ea typeface="微软雅黑" panose="020B0503020204020204" charset="-122"/>
                  <a:cs typeface="微软雅黑" panose="020B0503020204020204" charset="-122"/>
                </a:rPr>
                <a:t>，拖欠他们自己或家人的</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医疗费</a:t>
              </a:r>
              <a:r>
                <a:rPr lang="zh-CN" altLang="en-US" sz="2000">
                  <a:latin typeface="微软雅黑" panose="020B0503020204020204" charset="-122"/>
                  <a:ea typeface="微软雅黑" panose="020B0503020204020204" charset="-122"/>
                  <a:cs typeface="微软雅黑" panose="020B0503020204020204" charset="-122"/>
                </a:rPr>
                <a:t>。当农民工因为无钱治病而又领不到工钱时，那么拖欠者欠下的就是</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救命钱</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3"/>
            <a:stretch>
              <a:fillRect/>
            </a:stretch>
          </p:blipFill>
          <p:spPr>
            <a:xfrm>
              <a:off x="4223" y="7654"/>
              <a:ext cx="9903" cy="3199"/>
            </a:xfrm>
            <a:prstGeom prst="rect">
              <a:avLst/>
            </a:prstGeom>
            <a:effectLst>
              <a:outerShdw blurRad="50800" dist="38100" dir="2700000" algn="tl" rotWithShape="0">
                <a:prstClr val="black">
                  <a:alpha val="40000"/>
                </a:prstClr>
              </a:outerShdw>
            </a:effectLst>
          </p:spPr>
        </p:pic>
      </p:grpSp>
      <p:grpSp>
        <p:nvGrpSpPr>
          <p:cNvPr id="44" name="组合 43"/>
          <p:cNvGrpSpPr/>
          <p:nvPr/>
        </p:nvGrpSpPr>
        <p:grpSpPr>
          <a:xfrm>
            <a:off x="3762375" y="2440940"/>
            <a:ext cx="4145915" cy="2893060"/>
            <a:chOff x="6902" y="1768"/>
            <a:chExt cx="6529" cy="4556"/>
          </a:xfrm>
          <a:effectLst>
            <a:outerShdw blurRad="50800" dist="38100" dir="2700000" algn="tl" rotWithShape="0">
              <a:prstClr val="black">
                <a:alpha val="40000"/>
              </a:prstClr>
            </a:outerShdw>
          </a:effectLst>
        </p:grpSpPr>
        <p:sp>
          <p:nvSpPr>
            <p:cNvPr id="46" name="爆炸形 2 45"/>
            <p:cNvSpPr/>
            <p:nvPr>
              <p:custDataLst>
                <p:tags r:id="rId4"/>
              </p:custDataLst>
            </p:nvPr>
          </p:nvSpPr>
          <p:spPr>
            <a:xfrm rot="1620000">
              <a:off x="6902" y="1768"/>
              <a:ext cx="6529" cy="4556"/>
            </a:xfrm>
            <a:prstGeom prst="irregularSeal2">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7" name="文本框 46"/>
            <p:cNvSpPr txBox="1"/>
            <p:nvPr>
              <p:custDataLst>
                <p:tags r:id="rId5"/>
              </p:custDataLst>
            </p:nvPr>
          </p:nvSpPr>
          <p:spPr>
            <a:xfrm>
              <a:off x="7635" y="3392"/>
              <a:ext cx="4634" cy="1307"/>
            </a:xfrm>
            <a:prstGeom prst="rect">
              <a:avLst/>
            </a:prstGeom>
            <a:noFill/>
          </p:spPr>
          <p:txBody>
            <a:bodyPr wrap="square" rtlCol="0">
              <a:spAutoFit/>
            </a:bodyPr>
            <a:p>
              <a:pPr algn="ctr"/>
              <a:r>
                <a:rPr lang="zh-CN" altLang="en-US" sz="4800" b="1">
                  <a:solidFill>
                    <a:schemeClr val="dk1"/>
                  </a:solidFill>
                  <a:latin typeface="微软雅黑" panose="020B0503020204020204" charset="-122"/>
                  <a:ea typeface="微软雅黑" panose="020B0503020204020204" charset="-122"/>
                </a:rPr>
                <a:t>国家的痛</a:t>
              </a:r>
              <a:endParaRPr lang="zh-CN" altLang="en-US" sz="4800" b="1">
                <a:solidFill>
                  <a:schemeClr val="dk1"/>
                </a:solidFill>
                <a:latin typeface="微软雅黑" panose="020B0503020204020204" charset="-122"/>
                <a:ea typeface="微软雅黑" panose="020B0503020204020204" charset="-122"/>
              </a:endParaRPr>
            </a:p>
          </p:txBody>
        </p:sp>
      </p:grpSp>
      <p:sp>
        <p:nvSpPr>
          <p:cNvPr id="7" name="文本框 6"/>
          <p:cNvSpPr txBox="1"/>
          <p:nvPr/>
        </p:nvSpPr>
        <p:spPr>
          <a:xfrm>
            <a:off x="40640" y="33020"/>
            <a:ext cx="5380355" cy="521970"/>
          </a:xfrm>
          <a:prstGeom prst="rect">
            <a:avLst/>
          </a:prstGeom>
          <a:noFill/>
        </p:spPr>
        <p:txBody>
          <a:bodyPr wrap="none" rtlCol="0">
            <a:spAutoFit/>
          </a:bodyPr>
          <a:p>
            <a:pPr algn="l"/>
            <a:r>
              <a:rPr sz="2800" b="1">
                <a:solidFill>
                  <a:srgbClr val="FF3F2B"/>
                </a:solidFill>
                <a:latin typeface="微软雅黑" panose="020B0503020204020204" charset="-122"/>
                <a:ea typeface="微软雅黑" panose="020B0503020204020204" charset="-122"/>
                <a:cs typeface="微软雅黑" panose="020B0503020204020204" charset="-122"/>
              </a:rPr>
              <a:t>痛点1：农民工讨薪现象屡见不鲜</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640" y="1085215"/>
            <a:ext cx="5784850" cy="4323080"/>
          </a:xfrm>
          <a:prstGeom prst="rect">
            <a:avLst/>
          </a:prstGeom>
          <a:noFill/>
        </p:spPr>
        <p:txBody>
          <a:bodyPr wrap="square" rtlCol="0" anchor="t">
            <a:spAutoFit/>
          </a:bodyPr>
          <a:p>
            <a:pPr marL="342900" indent="-342900" algn="just" fontAlgn="auto">
              <a:lnSpc>
                <a:spcPts val="3000"/>
              </a:lnSpc>
              <a:buFont typeface="Wingdings" panose="05000000000000000000" charset="0"/>
              <a:buChar char="Ø"/>
            </a:pPr>
            <a:r>
              <a:rPr lang="zh-CN" altLang="en-US" sz="2000">
                <a:latin typeface="微软雅黑" panose="020B0503020204020204" charset="-122"/>
                <a:ea typeface="微软雅黑" panose="020B0503020204020204" charset="-122"/>
                <a:cs typeface="微软雅黑" panose="020B0503020204020204" charset="-122"/>
              </a:rPr>
              <a:t>近年来，国内中小企业由于</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经营困难</a:t>
            </a:r>
            <a:r>
              <a:rPr lang="zh-CN" altLang="en-US" sz="2000">
                <a:latin typeface="微软雅黑" panose="020B0503020204020204" charset="-122"/>
                <a:ea typeface="微软雅黑" panose="020B0503020204020204" charset="-122"/>
                <a:cs typeface="微软雅黑" panose="020B0503020204020204" charset="-122"/>
              </a:rPr>
              <a:t>，出现</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倒闭</a:t>
            </a:r>
            <a:r>
              <a:rPr lang="zh-CN" altLang="en-US" sz="2000">
                <a:latin typeface="微软雅黑" panose="020B0503020204020204" charset="-122"/>
                <a:ea typeface="微软雅黑" panose="020B0503020204020204" charset="-122"/>
                <a:cs typeface="微软雅黑" panose="020B0503020204020204" charset="-122"/>
              </a:rPr>
              <a:t>的现象屡见不鲜。</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r>
              <a:rPr lang="zh-CN" altLang="en-US" sz="2000">
                <a:latin typeface="微软雅黑" panose="020B0503020204020204" charset="-122"/>
                <a:ea typeface="微软雅黑" panose="020B0503020204020204" charset="-122"/>
                <a:cs typeface="微软雅黑" panose="020B0503020204020204" charset="-122"/>
              </a:rPr>
              <a:t>据2019年数据显示，我国有超过100万家企业倒闭，其中</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超过90%是中小型企业</a:t>
            </a:r>
            <a:r>
              <a:rPr lang="zh-CN" altLang="en-US" sz="2000">
                <a:latin typeface="微软雅黑" panose="020B0503020204020204" charset="-122"/>
                <a:ea typeface="微软雅黑" panose="020B0503020204020204" charset="-122"/>
                <a:cs typeface="微软雅黑" panose="020B0503020204020204" charset="-122"/>
              </a:rPr>
              <a:t>，中小企业的平均寿命仅有</a:t>
            </a:r>
            <a:r>
              <a:rPr lang="zh-CN" altLang="en-US" sz="2000">
                <a:solidFill>
                  <a:srgbClr val="FF3F2B"/>
                </a:solidFill>
                <a:latin typeface="微软雅黑" panose="020B0503020204020204" charset="-122"/>
                <a:ea typeface="微软雅黑" panose="020B0503020204020204" charset="-122"/>
                <a:cs typeface="微软雅黑" panose="020B0503020204020204" charset="-122"/>
              </a:rPr>
              <a:t>2.9年</a:t>
            </a:r>
            <a:r>
              <a:rPr lang="zh-CN" altLang="en-US" sz="2000">
                <a:latin typeface="微软雅黑" panose="020B0503020204020204" charset="-122"/>
                <a:ea typeface="微软雅黑" panose="020B0503020204020204" charset="-122"/>
                <a:cs typeface="微软雅黑" panose="020B0503020204020204" charset="-122"/>
              </a:rPr>
              <a:t>。仅2020年上半年，全国注销的企业数就超过80万。</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fontAlgn="auto">
              <a:lnSpc>
                <a:spcPts val="3000"/>
              </a:lnSpc>
              <a:buFont typeface="Wingdings" panose="05000000000000000000" charset="0"/>
              <a:buChar char="Ø"/>
            </a:pPr>
            <a:r>
              <a:rPr lang="zh-CN" altLang="en-US" sz="2000">
                <a:latin typeface="微软雅黑" panose="020B0503020204020204" charset="-122"/>
                <a:ea typeface="微软雅黑" panose="020B0503020204020204" charset="-122"/>
                <a:cs typeface="微软雅黑" panose="020B0503020204020204" charset="-122"/>
                <a:sym typeface="+mn-ea"/>
              </a:rPr>
              <a:t>而</a:t>
            </a:r>
            <a:r>
              <a:rPr lang="zh-CN" altLang="en-US" sz="2000" b="1">
                <a:solidFill>
                  <a:srgbClr val="FF3F2B"/>
                </a:solidFill>
                <a:latin typeface="微软雅黑" panose="020B0503020204020204" charset="-122"/>
                <a:ea typeface="微软雅黑" panose="020B0503020204020204" charset="-122"/>
                <a:cs typeface="微软雅黑" panose="020B0503020204020204" charset="-122"/>
                <a:sym typeface="+mn-ea"/>
              </a:rPr>
              <a:t>建筑业作为中小企业较为集中的行业之一</a:t>
            </a:r>
            <a:r>
              <a:rPr lang="zh-CN" altLang="en-US" sz="2000">
                <a:latin typeface="微软雅黑" panose="020B0503020204020204" charset="-122"/>
                <a:ea typeface="微软雅黑" panose="020B0503020204020204" charset="-122"/>
                <a:cs typeface="微软雅黑" panose="020B0503020204020204" charset="-122"/>
                <a:sym typeface="+mn-ea"/>
              </a:rPr>
              <a:t>，大量的五金、水暖、设备、</a:t>
            </a:r>
            <a:r>
              <a:rPr lang="zh-CN" altLang="en-US" sz="2000">
                <a:latin typeface="微软雅黑" panose="020B0503020204020204" charset="-122"/>
                <a:ea typeface="微软雅黑" panose="020B0503020204020204" charset="-122"/>
                <a:cs typeface="微软雅黑" panose="020B0503020204020204" charset="-122"/>
                <a:sym typeface="+mn-ea"/>
              </a:rPr>
              <a:t>钢筋、建筑供应商和他们的家庭前途更是堪忧！</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102" name="图片 101"/>
          <p:cNvPicPr/>
          <p:nvPr/>
        </p:nvPicPr>
        <p:blipFill>
          <a:blip r:embed="rId1"/>
          <a:stretch>
            <a:fillRect/>
          </a:stretch>
        </p:blipFill>
        <p:spPr>
          <a:xfrm>
            <a:off x="6494145" y="1195705"/>
            <a:ext cx="4876800" cy="4745355"/>
          </a:xfrm>
          <a:prstGeom prst="rect">
            <a:avLst/>
          </a:prstGeom>
          <a:noFill/>
          <a:ln w="9525">
            <a:noFill/>
          </a:ln>
          <a:effectLst>
            <a:outerShdw blurRad="50800" dist="38100" dir="2700000" algn="tl" rotWithShape="0">
              <a:prstClr val="black">
                <a:alpha val="40000"/>
              </a:prstClr>
            </a:outerShdw>
          </a:effectLst>
        </p:spPr>
      </p:pic>
      <p:sp>
        <p:nvSpPr>
          <p:cNvPr id="7" name="文本框 6"/>
          <p:cNvSpPr txBox="1"/>
          <p:nvPr/>
        </p:nvSpPr>
        <p:spPr>
          <a:xfrm>
            <a:off x="40640" y="33020"/>
            <a:ext cx="7158355" cy="521970"/>
          </a:xfrm>
          <a:prstGeom prst="rect">
            <a:avLst/>
          </a:prstGeom>
          <a:noFill/>
        </p:spPr>
        <p:txBody>
          <a:bodyPr wrap="none" rtlCol="0">
            <a:spAutoFit/>
          </a:bodyPr>
          <a:p>
            <a:pPr algn="l"/>
            <a:r>
              <a:rPr sz="2800" b="1">
                <a:solidFill>
                  <a:srgbClr val="FF3F2B"/>
                </a:solidFill>
                <a:latin typeface="微软雅黑" panose="020B0503020204020204" charset="-122"/>
                <a:ea typeface="微软雅黑" panose="020B0503020204020204" charset="-122"/>
                <a:cs typeface="微软雅黑" panose="020B0503020204020204" charset="-122"/>
              </a:rPr>
              <a:t>痛点</a:t>
            </a:r>
            <a:r>
              <a:rPr lang="en-US" sz="2800" b="1">
                <a:solidFill>
                  <a:srgbClr val="FF3F2B"/>
                </a:solidFill>
                <a:latin typeface="微软雅黑" panose="020B0503020204020204" charset="-122"/>
                <a:ea typeface="微软雅黑" panose="020B0503020204020204" charset="-122"/>
                <a:cs typeface="微软雅黑" panose="020B0503020204020204" charset="-122"/>
              </a:rPr>
              <a:t>2</a:t>
            </a:r>
            <a:r>
              <a:rPr sz="2800" b="1">
                <a:solidFill>
                  <a:srgbClr val="FF3F2B"/>
                </a:solidFill>
                <a:latin typeface="微软雅黑" panose="020B0503020204020204" charset="-122"/>
                <a:ea typeface="微软雅黑" panose="020B0503020204020204" charset="-122"/>
                <a:cs typeface="微软雅黑" panose="020B0503020204020204" charset="-122"/>
              </a:rPr>
              <a:t>：中小企业要债难、融资难，举步维艰</a:t>
            </a:r>
            <a:endParaRPr sz="2800" b="1">
              <a:solidFill>
                <a:srgbClr val="FF3F2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strips(downLeft)">
                                      <p:cBhvr>
                                        <p:cTn id="1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ags/tag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11.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1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14.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1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1.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3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8.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3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xml><?xml version="1.0" encoding="utf-8"?>
<p:tagLst xmlns:p="http://schemas.openxmlformats.org/presentationml/2006/main">
  <p:tag name="KSO_WM_UNIT_TABLE_BEAUTIFY" val="smartTable{773413fc-ef2f-404a-90f9-e4d6f1d94561}"/>
  <p:tag name="TABLE_ENDDRAG_ORIGIN_RECT" val="886*400"/>
  <p:tag name="TABLE_ENDDRAG_RECT" val="41*92*886*400"/>
</p:tagLst>
</file>

<file path=ppt/tags/tag44.xml><?xml version="1.0" encoding="utf-8"?>
<p:tagLst xmlns:p="http://schemas.openxmlformats.org/presentationml/2006/main">
  <p:tag name="KSO_WM_UNIT_PLACING_PICTURE_USER_VIEWPORT" val="{&quot;height&quot;:7580,&quot;width&quot;:13630}"/>
</p:tagLst>
</file>

<file path=ppt/tags/tag45.xml><?xml version="1.0" encoding="utf-8"?>
<p:tagLst xmlns:p="http://schemas.openxmlformats.org/presentationml/2006/main">
  <p:tag name="KSO_WM_UNIT_TABLE_BEAUTIFY" val="smartTable{773413fc-ef2f-404a-90f9-e4d6f1d94561}"/>
  <p:tag name="TABLE_ENDDRAG_ORIGIN_RECT" val="895*449"/>
  <p:tag name="TABLE_ENDDRAG_RECT" val="27*23*895*449"/>
</p:tagLst>
</file>

<file path=ppt/tags/tag4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8.xml><?xml version="1.0" encoding="utf-8"?>
<p:tagLst xmlns:p="http://schemas.openxmlformats.org/presentationml/2006/main">
  <p:tag name="KSO_WM_UNIT_PLACING_PICTURE_USER_VIEWPORT" val="{&quot;height&quot;:8462,&quot;width&quot;:19200}"/>
</p:tagLst>
</file>

<file path=ppt/tags/tag59.xml><?xml version="1.0" encoding="utf-8"?>
<p:tagLst xmlns:p="http://schemas.openxmlformats.org/presentationml/2006/main">
  <p:tag name="KSO_WM_TEMPLATE_CATEGORY" val="diagram"/>
  <p:tag name="KSO_WM_TEMPLATE_INDEX" val="20185990"/>
  <p:tag name="KSO_WM_TAG_VERSION" val="1.0"/>
  <p:tag name="KSO_WM_UNIT_TYPE" val="l_h_a"/>
  <p:tag name="KSO_WM_UNIT_INDEX" val="1_1_1"/>
  <p:tag name="KSO_WM_UNIT_ID" val="diagram20185990_1*l_h_a*1_1_1"/>
  <p:tag name="KSO_WM_UNIT_LAYERLEVEL" val="1_1_1"/>
  <p:tag name="KSO_WM_UNIT_VALUE" val="8"/>
  <p:tag name="KSO_WM_UNIT_HIGHLIGHT" val="0"/>
  <p:tag name="KSO_WM_UNIT_COMPATIBLE" val="0"/>
  <p:tag name="KSO_WM_UNIT_CLEAR" val="0"/>
  <p:tag name="KSO_WM_BEAUTIFY_FLAG" val="#wm#"/>
  <p:tag name="KSO_WM_DIAGRAM_GROUP_CODE" val="l1-1"/>
  <p:tag name="KSO_WM_UNIT_PRESET_TEXT" val="标题文本预设"/>
  <p:tag name="KSO_WM_UNIT_TEXT_FILL_FORE_SCHEMECOLOR_INDEX" val="14"/>
  <p:tag name="KSO_WM_UNIT_TEXT_FILL_TYPE" val="1"/>
  <p:tag name="KSO_WM_SLIDE_ANIMATION_ID" val="3115627"/>
</p:tagLst>
</file>

<file path=ppt/tags/tag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xml><?xml version="1.0" encoding="utf-8"?>
<p:tagLst xmlns:p="http://schemas.openxmlformats.org/presentationml/2006/main">
  <p:tag name="KSO_WM_TEMPLATE_CATEGORY" val="diagram"/>
  <p:tag name="KSO_WM_TEMPLATE_INDEX" val="20185990"/>
  <p:tag name="KSO_WM_TAG_VERSION" val="1.0"/>
  <p:tag name="KSO_WM_UNIT_TYPE" val="l_h_a"/>
  <p:tag name="KSO_WM_UNIT_INDEX" val="1_2_1"/>
  <p:tag name="KSO_WM_UNIT_ID" val="diagram20185990_1*l_h_a*1_2_1"/>
  <p:tag name="KSO_WM_UNIT_LAYERLEVEL" val="1_1_1"/>
  <p:tag name="KSO_WM_UNIT_VALUE" val="8"/>
  <p:tag name="KSO_WM_UNIT_HIGHLIGHT" val="0"/>
  <p:tag name="KSO_WM_UNIT_COMPATIBLE" val="0"/>
  <p:tag name="KSO_WM_UNIT_CLEAR" val="0"/>
  <p:tag name="KSO_WM_BEAUTIFY_FLAG" val="#wm#"/>
  <p:tag name="KSO_WM_DIAGRAM_GROUP_CODE" val="l1-1"/>
  <p:tag name="KSO_WM_UNIT_PRESET_TEXT" val="标题文本预设"/>
  <p:tag name="KSO_WM_UNIT_TEXT_FILL_FORE_SCHEMECOLOR_INDEX" val="14"/>
  <p:tag name="KSO_WM_UNIT_TEXT_FILL_TYPE" val="1"/>
  <p:tag name="KSO_WM_SLIDE_ANIMATION_ID" val="3115627"/>
</p:tagLst>
</file>

<file path=ppt/tags/tag61.xml><?xml version="1.0" encoding="utf-8"?>
<p:tagLst xmlns:p="http://schemas.openxmlformats.org/presentationml/2006/main">
  <p:tag name="KSO_WM_TEMPLATE_CATEGORY" val="diagram"/>
  <p:tag name="KSO_WM_TEMPLATE_INDEX" val="20185990"/>
  <p:tag name="KSO_WM_TAG_VERSION" val="1.0"/>
  <p:tag name="KSO_WM_UNIT_TYPE" val="l_h_a"/>
  <p:tag name="KSO_WM_UNIT_INDEX" val="1_3_1"/>
  <p:tag name="KSO_WM_UNIT_ID" val="diagram20185990_1*l_h_a*1_3_1"/>
  <p:tag name="KSO_WM_UNIT_LAYERLEVEL" val="1_1_1"/>
  <p:tag name="KSO_WM_UNIT_VALUE" val="8"/>
  <p:tag name="KSO_WM_UNIT_HIGHLIGHT" val="0"/>
  <p:tag name="KSO_WM_UNIT_COMPATIBLE" val="0"/>
  <p:tag name="KSO_WM_UNIT_CLEAR" val="0"/>
  <p:tag name="KSO_WM_BEAUTIFY_FLAG" val="#wm#"/>
  <p:tag name="KSO_WM_DIAGRAM_GROUP_CODE" val="l1-1"/>
  <p:tag name="KSO_WM_UNIT_PRESET_TEXT" val="标题文本预设"/>
  <p:tag name="KSO_WM_UNIT_TEXT_FILL_FORE_SCHEMECOLOR_INDEX" val="14"/>
  <p:tag name="KSO_WM_UNIT_TEXT_FILL_TYPE" val="1"/>
  <p:tag name="KSO_WM_SLIDE_ANIMATION_ID" val="3115627"/>
</p:tagLst>
</file>

<file path=ppt/tags/tag6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3.xml><?xml version="1.0" encoding="utf-8"?>
<p:tagLst xmlns:p="http://schemas.openxmlformats.org/presentationml/2006/main">
  <p:tag name="KSO_WM_UNIT_PLACING_PICTURE_USER_VIEWPORT" val="{&quot;height&quot;:5608,&quot;width&quot;:4087}"/>
</p:tagLst>
</file>

<file path=ppt/tags/tag64.xml><?xml version="1.0" encoding="utf-8"?>
<p:tagLst xmlns:p="http://schemas.openxmlformats.org/presentationml/2006/main">
  <p:tag name="KSO_WM_UNIT_PLACING_PICTURE_USER_VIEWPORT" val="{&quot;height&quot;:10800,&quot;width&quot;:3675}"/>
</p:tagLst>
</file>

<file path=ppt/tags/tag6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7.xml><?xml version="1.0" encoding="utf-8"?>
<p:tagLst xmlns:p="http://schemas.openxmlformats.org/presentationml/2006/main">
  <p:tag name="COMMONDATA" val="eyJoZGlkIjoiY2JjZDJkY2VhN2U1MWNmYjBmNDMxNTU1NDQ0YmUwMWMifQ=="/>
  <p:tag name="KSO_WPP_MARK_KEY" val="ddfff6c6-6c88-4149-aa82-7fed41793ef1"/>
</p:tagLst>
</file>

<file path=ppt/tags/tag7.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8.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9.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思源黑体 CN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4795</Words>
  <Application>WPS 演示</Application>
  <PresentationFormat>宽屏</PresentationFormat>
  <Paragraphs>495</Paragraphs>
  <Slides>52</Slides>
  <Notes>0</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52</vt:i4>
      </vt:variant>
    </vt:vector>
  </HeadingPairs>
  <TitlesOfParts>
    <vt:vector size="67" baseType="lpstr">
      <vt:lpstr>Arial</vt:lpstr>
      <vt:lpstr>宋体</vt:lpstr>
      <vt:lpstr>Wingdings</vt:lpstr>
      <vt:lpstr>微软雅黑</vt:lpstr>
      <vt:lpstr>苹方 常规</vt:lpstr>
      <vt:lpstr>Arial</vt:lpstr>
      <vt:lpstr>Noto Serif CJK SC Light</vt:lpstr>
      <vt:lpstr>华文行楷</vt:lpstr>
      <vt:lpstr>思源黑体 CN Normal</vt:lpstr>
      <vt:lpstr>黑体</vt:lpstr>
      <vt:lpstr>Arial Unicode MS</vt:lpstr>
      <vt:lpstr>思源黑体 CN Medium</vt:lpstr>
      <vt:lpstr>Calibri</vt:lpstr>
      <vt:lpstr>Wingdings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wudan</dc:creator>
  <cp:lastModifiedBy>小黑</cp:lastModifiedBy>
  <cp:revision>448</cp:revision>
  <dcterms:created xsi:type="dcterms:W3CDTF">2021-03-08T03:45:00Z</dcterms:created>
  <dcterms:modified xsi:type="dcterms:W3CDTF">2022-06-29T08:01:07Z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2C9235A586DD45589AED950EDC514FCC</vt:lpwstr>
  </property>
</Properties>
</file>